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85" r:id="rId4"/>
    <p:sldId id="262" r:id="rId5"/>
    <p:sldId id="263" r:id="rId6"/>
    <p:sldId id="271" r:id="rId7"/>
    <p:sldId id="274" r:id="rId8"/>
    <p:sldId id="272" r:id="rId9"/>
    <p:sldId id="266" r:id="rId10"/>
    <p:sldId id="273" r:id="rId11"/>
    <p:sldId id="270" r:id="rId12"/>
    <p:sldId id="275" r:id="rId13"/>
    <p:sldId id="277" r:id="rId14"/>
    <p:sldId id="283" r:id="rId15"/>
    <p:sldId id="276" r:id="rId16"/>
    <p:sldId id="278" r:id="rId17"/>
    <p:sldId id="279" r:id="rId18"/>
    <p:sldId id="28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2E0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2" autoAdjust="0"/>
    <p:restoredTop sz="95119" autoAdjust="0"/>
  </p:normalViewPr>
  <p:slideViewPr>
    <p:cSldViewPr>
      <p:cViewPr>
        <p:scale>
          <a:sx n="130" d="100"/>
          <a:sy n="130" d="100"/>
        </p:scale>
        <p:origin x="-856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3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01F57-0FB1-B147-B5DC-B660B3610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9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AB4C0-6894-7141-B85C-51603BCD0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59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D11FFC-0D86-9643-8D6B-A5C19DAABDE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922338" y="517525"/>
            <a:ext cx="53990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ea typeface="ＭＳ Ｐゴシック" pitchFamily="1" charset="-128"/>
                <a:cs typeface="+mn-cs"/>
              </a:rPr>
              <a:t>PAD workshops</a:t>
            </a:r>
          </a:p>
        </p:txBody>
      </p:sp>
      <p:pic>
        <p:nvPicPr>
          <p:cNvPr id="6" name="Picture 18" descr="ox_bra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41338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57224" y="2643182"/>
            <a:ext cx="5399088" cy="1001710"/>
          </a:xfrm>
        </p:spPr>
        <p:txBody>
          <a:bodyPr/>
          <a:lstStyle>
            <a:lvl1pPr>
              <a:lnSpc>
                <a:spcPts val="35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of talk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57224" y="4071942"/>
            <a:ext cx="5399088" cy="1047760"/>
          </a:xfrm>
        </p:spPr>
        <p:txBody>
          <a:bodyPr/>
          <a:lstStyle>
            <a:lvl1pPr marL="0" indent="0">
              <a:lnSpc>
                <a:spcPts val="30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department</a:t>
            </a:r>
          </a:p>
          <a:p>
            <a:r>
              <a:rPr lang="en-US" dirty="0"/>
              <a:t>Enter names of speakers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57250" y="6096000"/>
            <a:ext cx="1962150" cy="4572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14 September 2010</a:t>
            </a:r>
          </a:p>
        </p:txBody>
      </p:sp>
    </p:spTree>
    <p:extLst>
      <p:ext uri="{BB962C8B-B14F-4D97-AF65-F5344CB8AC3E}">
        <p14:creationId xmlns:p14="http://schemas.microsoft.com/office/powerpoint/2010/main" val="423700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 November 2011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F9692996-B999-5148-A790-88F830D3F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3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 November 2011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AC637DC3-F66F-0744-931B-256914D10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lnSpc>
                <a:spcPts val="25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lnSpc>
                <a:spcPts val="25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 November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DC47AC23-4EB9-2F47-94F4-CC5747C546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 November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E0773C30-E5EC-184E-9BED-1419C2CB51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6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 November 2011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3B8B6A7-9BC3-A044-BBDA-FC3915AE3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 November 2011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B3A2B56-C587-2040-86D7-140A6F4CA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 November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21E588F-B4C8-D248-B139-BA1AA6121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 November 2011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F6AF79F-2E1C-A842-8CF0-9B1251D06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5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-3175" y="5824538"/>
            <a:ext cx="9148763" cy="1036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1" charset="-128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7338"/>
            <a:ext cx="7772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30 November 2011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</a:defRPr>
            </a:lvl1pPr>
          </a:lstStyle>
          <a:p>
            <a:r>
              <a:rPr lang="en-US"/>
              <a:t>Page </a:t>
            </a:r>
            <a:fld id="{D5DF6BD1-62C1-A743-B1DD-7A8ECBBD9B5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" name="Picture 14" descr="ox_rect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13668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</p:sldLayoutIdLst>
  <p:hf hdr="0" ftr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  <a:cs typeface="ＭＳ Ｐゴシック" charset="0"/>
        </a:defRPr>
      </a:lvl2pPr>
      <a:lvl3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  <a:cs typeface="ＭＳ Ｐゴシック" charset="0"/>
        </a:defRPr>
      </a:lvl3pPr>
      <a:lvl4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  <a:cs typeface="ＭＳ Ｐゴシック" charset="0"/>
        </a:defRPr>
      </a:lvl4pPr>
      <a:lvl5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  <a:cs typeface="ＭＳ Ｐゴシック" charset="0"/>
        </a:defRPr>
      </a:lvl5pPr>
      <a:lvl6pPr marL="4572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9pPr>
    </p:titleStyle>
    <p:bodyStyle>
      <a:lvl1pPr marL="282575" indent="-282575"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buClr>
          <a:srgbClr val="002147"/>
        </a:buClr>
        <a:buSzPct val="80000"/>
        <a:buChar char="•"/>
        <a:defRPr sz="2800">
          <a:solidFill>
            <a:srgbClr val="002147"/>
          </a:solidFill>
          <a:latin typeface="+mn-lt"/>
          <a:ea typeface="+mn-ea"/>
          <a:cs typeface="ＭＳ Ｐゴシック" charset="0"/>
        </a:defRPr>
      </a:lvl1pPr>
      <a:lvl2pPr marL="763588" indent="-188913" algn="l" rtl="0" eaLnBrk="0" fontAlgn="base" hangingPunct="0">
        <a:spcBef>
          <a:spcPct val="20000"/>
        </a:spcBef>
        <a:spcAft>
          <a:spcPct val="0"/>
        </a:spcAft>
        <a:buClr>
          <a:srgbClr val="002147"/>
        </a:buClr>
        <a:buSzPct val="80000"/>
        <a:buChar char="•"/>
        <a:defRPr sz="2400">
          <a:solidFill>
            <a:srgbClr val="002147"/>
          </a:solidFill>
          <a:latin typeface="+mn-lt"/>
          <a:ea typeface="+mn-ea"/>
        </a:defRPr>
      </a:lvl2pPr>
      <a:lvl3pPr marL="1141413" indent="-187325" algn="l" rtl="0" eaLnBrk="0" fontAlgn="base" hangingPunct="0">
        <a:spcBef>
          <a:spcPct val="20000"/>
        </a:spcBef>
        <a:spcAft>
          <a:spcPct val="0"/>
        </a:spcAft>
        <a:buClr>
          <a:srgbClr val="002147"/>
        </a:buClr>
        <a:buSzPct val="80000"/>
        <a:buChar char="•"/>
        <a:defRPr sz="2200">
          <a:solidFill>
            <a:srgbClr val="002147"/>
          </a:solidFill>
          <a:latin typeface="+mn-lt"/>
          <a:ea typeface="+mn-ea"/>
        </a:defRPr>
      </a:lvl3pPr>
      <a:lvl4pPr marL="1519238" indent="-1873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147"/>
          </a:solidFill>
          <a:latin typeface="+mn-lt"/>
          <a:ea typeface="+mn-ea"/>
        </a:defRPr>
      </a:lvl4pPr>
      <a:lvl5pPr marL="1898650" indent="-1889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558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8130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702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7274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857250" y="2643188"/>
            <a:ext cx="5399088" cy="1001712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0"/>
              </a:rPr>
              <a:t>Site engine </a:t>
            </a:r>
            <a:r>
              <a:rPr lang="en-GB" dirty="0" smtClean="0">
                <a:latin typeface="Arial" charset="0"/>
                <a:ea typeface="ＭＳ Ｐゴシック" charset="0"/>
              </a:rPr>
              <a:t>optimisation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857250" y="3995738"/>
            <a:ext cx="5399088" cy="1047750"/>
          </a:xfrm>
          <a:noFill/>
        </p:spPr>
        <p:txBody>
          <a:bodyPr/>
          <a:lstStyle/>
          <a:p>
            <a:pPr eaLnBrk="1" hangingPunct="1"/>
            <a:r>
              <a:rPr lang="en-GB" b="1">
                <a:latin typeface="Arial" charset="0"/>
                <a:ea typeface="ＭＳ Ｐゴシック" charset="0"/>
              </a:rPr>
              <a:t>Stephen Sangar</a:t>
            </a:r>
          </a:p>
          <a:p>
            <a:pPr eaLnBrk="1" hangingPunct="1"/>
            <a:r>
              <a:rPr lang="en-GB" b="1">
                <a:latin typeface="Arial" charset="0"/>
                <a:ea typeface="ＭＳ Ｐゴシック" charset="0"/>
              </a:rPr>
              <a:t>Web Officer - PAD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30 November 2011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77163" y="6261100"/>
            <a:ext cx="1366837" cy="252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rgbClr val="002147"/>
                </a:solidFill>
              </a:rPr>
              <a:t>Page </a:t>
            </a:r>
            <a:fld id="{A7A0EE50-8C6E-2945-96BC-9A694C144C02}" type="slidenum">
              <a:rPr lang="en-US" sz="900">
                <a:solidFill>
                  <a:srgbClr val="002147"/>
                </a:solidFill>
              </a:rPr>
              <a:pPr/>
              <a:t>1</a:t>
            </a:fld>
            <a:endParaRPr lang="en-US" sz="900">
              <a:solidFill>
                <a:srgbClr val="00214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Link to me!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Content Placeholder 1" descr="Screen shot 2011-11-29 at 11.34.05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r="487" b="-59063"/>
          <a:stretch/>
        </p:blipFill>
        <p:spPr/>
      </p:pic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10</a:t>
            </a:fld>
            <a:endParaRPr lang="en-US" sz="900">
              <a:solidFill>
                <a:srgbClr val="002147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55776" y="2276872"/>
            <a:ext cx="1440160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578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Example: Olympics site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300" dirty="0" smtClean="0">
                <a:latin typeface="Arial" charset="0"/>
                <a:ea typeface="ＭＳ Ｐゴシック" charset="0"/>
              </a:rPr>
              <a:t>Key words/phrases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London Olympics 2012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university Olympics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university Olympic competitors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11</a:t>
            </a:fld>
            <a:endParaRPr lang="en-US" sz="90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0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London Olympics 2012 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sz="2000" dirty="0" smtClean="0">
                <a:latin typeface="Arial" charset="0"/>
                <a:ea typeface="ＭＳ Ｐゴシック" charset="0"/>
              </a:rPr>
              <a:t>Not in first 100 results</a:t>
            </a:r>
            <a:endParaRPr lang="en-GB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Content Placeholder 1" descr="page-before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9" b="14579"/>
          <a:stretch>
            <a:fillRect/>
          </a:stretch>
        </p:blipFill>
        <p:spPr/>
      </p:pic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12</a:t>
            </a:fld>
            <a:endParaRPr lang="en-US" sz="90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London Olympics 2012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sz="2000" dirty="0" smtClean="0">
                <a:latin typeface="Arial" charset="0"/>
                <a:ea typeface="ＭＳ Ｐゴシック" charset="0"/>
              </a:rPr>
              <a:t>Still not in top 100 </a:t>
            </a:r>
            <a:endParaRPr lang="en-GB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Content Placeholder 1" descr="Screen shot 2011-11-29 at 13.49.28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b="4156"/>
          <a:stretch>
            <a:fillRect/>
          </a:stretch>
        </p:blipFill>
        <p:spPr/>
      </p:pic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13</a:t>
            </a:fld>
            <a:endParaRPr lang="en-US" sz="90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4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London Olympics 2012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sz="2000" dirty="0" smtClean="0">
                <a:latin typeface="Arial" charset="0"/>
                <a:ea typeface="ＭＳ Ｐゴシック" charset="0"/>
              </a:rPr>
              <a:t>Some top results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300" dirty="0" smtClean="0">
                <a:latin typeface="Arial" charset="0"/>
                <a:ea typeface="ＭＳ Ｐゴシック" charset="0"/>
              </a:rPr>
              <a:t>Official website</a:t>
            </a:r>
          </a:p>
          <a:p>
            <a:r>
              <a:rPr lang="en-US" sz="2300" dirty="0" smtClean="0">
                <a:latin typeface="Arial" charset="0"/>
                <a:ea typeface="ＭＳ Ｐゴシック" charset="0"/>
              </a:rPr>
              <a:t>Wikipedia</a:t>
            </a:r>
          </a:p>
          <a:p>
            <a:r>
              <a:rPr lang="en-GB" sz="2300" dirty="0" smtClean="0">
                <a:latin typeface="Arial" charset="0"/>
                <a:ea typeface="ＭＳ Ｐゴシック" charset="0"/>
              </a:rPr>
              <a:t>BBC</a:t>
            </a:r>
          </a:p>
          <a:p>
            <a:r>
              <a:rPr lang="en-GB" sz="2300" dirty="0" smtClean="0">
                <a:latin typeface="Arial" charset="0"/>
                <a:ea typeface="ＭＳ Ｐゴシック" charset="0"/>
              </a:rPr>
              <a:t>Telegraph</a:t>
            </a:r>
          </a:p>
          <a:p>
            <a:r>
              <a:rPr lang="en-GB" sz="2300" dirty="0" smtClean="0">
                <a:latin typeface="Arial" charset="0"/>
                <a:ea typeface="ＭＳ Ｐゴシック" charset="0"/>
              </a:rPr>
              <a:t>Guardian</a:t>
            </a:r>
          </a:p>
          <a:p>
            <a:r>
              <a:rPr lang="en-GB" sz="2300" dirty="0" smtClean="0">
                <a:latin typeface="Arial" charset="0"/>
                <a:ea typeface="ＭＳ Ｐゴシック" charset="0"/>
              </a:rPr>
              <a:t>ESPN</a:t>
            </a:r>
          </a:p>
          <a:p>
            <a:r>
              <a:rPr lang="en-GB" sz="2300" dirty="0" smtClean="0">
                <a:latin typeface="Arial" charset="0"/>
                <a:ea typeface="ＭＳ Ｐゴシック" charset="0"/>
              </a:rPr>
              <a:t>Tour guides</a:t>
            </a:r>
          </a:p>
          <a:p>
            <a:r>
              <a:rPr lang="en-GB" sz="2300" dirty="0" smtClean="0">
                <a:latin typeface="Arial" charset="0"/>
                <a:ea typeface="ＭＳ Ｐゴシック" charset="0"/>
              </a:rPr>
              <a:t>Visit London</a:t>
            </a:r>
            <a:endParaRPr lang="en-GB" sz="2300" dirty="0">
              <a:latin typeface="Arial" charset="0"/>
              <a:ea typeface="ＭＳ Ｐゴシック" charset="0"/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14</a:t>
            </a:fld>
            <a:endParaRPr lang="en-US" sz="90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0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university Olympics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sz="2000" dirty="0" smtClean="0">
                <a:latin typeface="Arial" charset="0"/>
                <a:ea typeface="ＭＳ Ｐゴシック" charset="0"/>
              </a:rPr>
              <a:t>6th</a:t>
            </a:r>
            <a:endParaRPr lang="en-GB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Content Placeholder 1" descr="page-before2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0" b="12310"/>
          <a:stretch>
            <a:fillRect/>
          </a:stretch>
        </p:blipFill>
        <p:spPr/>
      </p:pic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15</a:t>
            </a:fld>
            <a:endParaRPr lang="en-US" sz="90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1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university Olympics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sz="2000" dirty="0" smtClean="0">
                <a:latin typeface="Arial" charset="0"/>
                <a:ea typeface="ＭＳ Ｐゴシック" charset="0"/>
              </a:rPr>
              <a:t>2nd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Content Placeholder 1" descr="Screen shot 2011-11-29 at 13.52.44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29" t="-199" r="-16754" b="-1942"/>
          <a:stretch/>
        </p:blipFill>
        <p:spPr>
          <a:xfrm>
            <a:off x="1025768" y="771769"/>
            <a:ext cx="6643077" cy="5138616"/>
          </a:xfrm>
        </p:spPr>
      </p:pic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16</a:t>
            </a:fld>
            <a:endParaRPr lang="en-US" sz="90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9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university Olympic competitors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sz="2000" dirty="0" smtClean="0">
                <a:latin typeface="Arial" charset="0"/>
                <a:ea typeface="ＭＳ Ｐゴシック" charset="0"/>
              </a:rPr>
              <a:t>Not in first 100</a:t>
            </a:r>
            <a:endParaRPr lang="en-GB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Content Placeholder 1" descr="page-before3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1" b="21551"/>
          <a:stretch>
            <a:fillRect/>
          </a:stretch>
        </p:blipFill>
        <p:spPr/>
      </p:pic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17</a:t>
            </a:fld>
            <a:endParaRPr lang="en-US" sz="90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university Olympic competitors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sz="2000" dirty="0" smtClean="0">
                <a:latin typeface="Arial" charset="0"/>
                <a:ea typeface="ＭＳ Ｐゴシック" charset="0"/>
              </a:rPr>
              <a:t>Top of page 5</a:t>
            </a:r>
            <a:endParaRPr lang="en-GB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18</a:t>
            </a:fld>
            <a:endParaRPr lang="en-US" sz="900">
              <a:solidFill>
                <a:srgbClr val="002147"/>
              </a:solidFill>
            </a:endParaRPr>
          </a:p>
        </p:txBody>
      </p:sp>
      <p:pic>
        <p:nvPicPr>
          <p:cNvPr id="4" name="Picture 3" descr="Screen shot 2011-11-29 at 13.58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85404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7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</a:rPr>
              <a:t>Typical results pages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rgbClr val="002147"/>
                </a:solidFill>
              </a:rPr>
              <a:t>Page </a:t>
            </a:r>
            <a:fld id="{2EDEB688-385C-7E47-943A-328E5F547378}" type="slidenum">
              <a:rPr lang="en-US" sz="900">
                <a:solidFill>
                  <a:srgbClr val="002147"/>
                </a:solidFill>
              </a:rPr>
              <a:pPr/>
              <a:t>2</a:t>
            </a:fld>
            <a:endParaRPr lang="en-US" sz="900">
              <a:solidFill>
                <a:srgbClr val="002147"/>
              </a:solidFill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90600"/>
            <a:ext cx="3733800" cy="269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3" name="Picture 7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Most expensive 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dirty="0" err="1" smtClean="0">
                <a:latin typeface="Arial" charset="0"/>
                <a:ea typeface="ＭＳ Ｐゴシック" charset="0"/>
              </a:rPr>
              <a:t>adwords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rgbClr val="002147"/>
                </a:solidFill>
              </a:rPr>
              <a:t>Page </a:t>
            </a:r>
            <a:fld id="{2EDEB688-385C-7E47-943A-328E5F547378}" type="slidenum">
              <a:rPr lang="en-US" sz="900">
                <a:solidFill>
                  <a:srgbClr val="002147"/>
                </a:solidFill>
              </a:rPr>
              <a:pPr/>
              <a:t>3</a:t>
            </a:fld>
            <a:endParaRPr lang="en-US" sz="900">
              <a:solidFill>
                <a:srgbClr val="002147"/>
              </a:solidFill>
            </a:endParaRPr>
          </a:p>
        </p:txBody>
      </p:sp>
      <p:pic>
        <p:nvPicPr>
          <p:cNvPr id="2" name="Picture 1" descr="Screen shot 2011-11-29 at 14.53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4605070" cy="6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0"/>
              </a:rPr>
              <a:t>How does an organic search work?</a:t>
            </a:r>
          </a:p>
        </p:txBody>
      </p:sp>
      <p:sp>
        <p:nvSpPr>
          <p:cNvPr id="22532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2533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A1EE9DAF-C18A-7248-87C0-AC3553153C1B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4</a:t>
            </a:fld>
            <a:endParaRPr lang="en-US" sz="900">
              <a:solidFill>
                <a:srgbClr val="002147"/>
              </a:solidFill>
            </a:endParaRPr>
          </a:p>
        </p:txBody>
      </p:sp>
      <p:pic>
        <p:nvPicPr>
          <p:cNvPr id="22534" name="Picture 6" descr="Spider-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22987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Web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1336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Index ca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1828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Google search resul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581400" y="1600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3429000" y="2133600"/>
            <a:ext cx="2819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352800" y="3657600"/>
            <a:ext cx="3200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V="1">
            <a:off x="7696200" y="2438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21336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600200" y="19812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 b="1"/>
              <a:t>Spider/Robot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343400" y="13716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crawls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696200" y="3581400"/>
            <a:ext cx="488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links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105400" y="2514600"/>
            <a:ext cx="709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/>
              <a:t>indexes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876800" y="4495800"/>
            <a:ext cx="633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results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286000" y="3886200"/>
            <a:ext cx="64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search</a:t>
            </a:r>
          </a:p>
        </p:txBody>
      </p:sp>
      <p:pic>
        <p:nvPicPr>
          <p:cNvPr id="22549" name="Picture 21" descr="Google Sear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28600" y="2971800"/>
            <a:ext cx="1039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GB" sz="1200" b="1"/>
              <a:t>Index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315200" y="2362200"/>
            <a:ext cx="154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GB" sz="1200" b="1"/>
              <a:t>Web</a:t>
            </a:r>
          </a:p>
          <a:p>
            <a:pPr lvl="1" algn="ctr"/>
            <a:r>
              <a:rPr lang="en-GB" sz="1200" b="1"/>
              <a:t>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Keywords - Know your audience and page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300" dirty="0" smtClean="0">
                <a:latin typeface="Arial" charset="0"/>
                <a:ea typeface="ＭＳ Ｐゴシック" charset="0"/>
              </a:rPr>
              <a:t>Keywords are the query terms your audience uses</a:t>
            </a:r>
            <a:endParaRPr lang="en-US" sz="2300" b="1" dirty="0">
              <a:latin typeface="Arial" charset="0"/>
              <a:ea typeface="ＭＳ Ｐゴシック" charset="0"/>
            </a:endParaRPr>
          </a:p>
          <a:p>
            <a:r>
              <a:rPr lang="en-US" sz="2300" b="1" dirty="0">
                <a:latin typeface="Arial" charset="0"/>
                <a:ea typeface="ＭＳ Ｐゴシック" charset="0"/>
              </a:rPr>
              <a:t>Query terms must be present on the </a:t>
            </a:r>
            <a:r>
              <a:rPr lang="en-US" sz="2300" b="1" dirty="0" smtClean="0">
                <a:latin typeface="Arial" charset="0"/>
                <a:ea typeface="ＭＳ Ｐゴシック" charset="0"/>
              </a:rPr>
              <a:t>page</a:t>
            </a:r>
          </a:p>
          <a:p>
            <a:endParaRPr lang="en-US" sz="2300" b="1" dirty="0">
              <a:latin typeface="Arial" charset="0"/>
              <a:ea typeface="ＭＳ Ｐゴシック" charset="0"/>
            </a:endParaRPr>
          </a:p>
          <a:p>
            <a:r>
              <a:rPr lang="en-US" sz="2300" dirty="0" smtClean="0">
                <a:latin typeface="Arial" charset="0"/>
                <a:ea typeface="ＭＳ Ｐゴシック" charset="0"/>
              </a:rPr>
              <a:t>Example: Olympics, university, competitors, London 2012, athletes</a:t>
            </a:r>
            <a:endParaRPr lang="en-US" sz="2300" dirty="0">
              <a:latin typeface="Arial" charset="0"/>
              <a:ea typeface="ＭＳ Ｐゴシック" charset="0"/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5</a:t>
            </a:fld>
            <a:endParaRPr lang="en-US" sz="900">
              <a:solidFill>
                <a:srgbClr val="00214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  <a:ea typeface="ＭＳ Ｐゴシック" charset="0"/>
              </a:rPr>
              <a:t>Adwords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6</a:t>
            </a:fld>
            <a:endParaRPr lang="en-US" sz="900">
              <a:solidFill>
                <a:srgbClr val="002147"/>
              </a:solidFill>
            </a:endParaRPr>
          </a:p>
        </p:txBody>
      </p:sp>
      <p:pic>
        <p:nvPicPr>
          <p:cNvPr id="3" name="Picture 2" descr="adword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5832648" cy="48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2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  <a:ea typeface="ＭＳ Ｐゴシック" charset="0"/>
              </a:rPr>
              <a:t>Adwords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Content Placeholder 1" descr="adwords4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469" r="277" b="33668"/>
          <a:stretch/>
        </p:blipFill>
        <p:spPr/>
      </p:pic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7</a:t>
            </a:fld>
            <a:endParaRPr lang="en-US" sz="90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0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Internal data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Content Placeholder 1" descr="Screen shot 2011-11-29 at 10.54.08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80" t="-37" r="-17522" b="-6180"/>
          <a:stretch/>
        </p:blipFill>
        <p:spPr>
          <a:xfrm>
            <a:off x="1045308" y="976923"/>
            <a:ext cx="5832230" cy="5265615"/>
          </a:xfrm>
        </p:spPr>
      </p:pic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485917A1-829C-924A-8006-37A440987880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8</a:t>
            </a:fld>
            <a:endParaRPr lang="en-US" sz="90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0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</a:rPr>
              <a:t>Some key </a:t>
            </a:r>
            <a:r>
              <a:rPr lang="en-GB" dirty="0">
                <a:latin typeface="Arial" charset="0"/>
                <a:ea typeface="ＭＳ Ｐゴシック" charset="0"/>
              </a:rPr>
              <a:t>factors in SEO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500" dirty="0" smtClean="0">
                <a:latin typeface="Arial" charset="0"/>
                <a:ea typeface="ＭＳ Ｐゴシック" charset="0"/>
              </a:rPr>
              <a:t>Good, up-to-date content</a:t>
            </a:r>
            <a:endParaRPr lang="en-US" sz="2500" dirty="0">
              <a:latin typeface="Arial" charset="0"/>
              <a:ea typeface="ＭＳ Ｐゴシック" charset="0"/>
            </a:endParaRPr>
          </a:p>
          <a:p>
            <a:r>
              <a:rPr lang="en-US" sz="2500" dirty="0">
                <a:latin typeface="Arial" charset="0"/>
                <a:ea typeface="ＭＳ Ｐゴシック" charset="0"/>
              </a:rPr>
              <a:t>Unique and accurate title (keyword(s) in title tag)</a:t>
            </a:r>
          </a:p>
          <a:p>
            <a:r>
              <a:rPr lang="en-US" sz="2500" dirty="0">
                <a:latin typeface="Arial" charset="0"/>
                <a:ea typeface="ＭＳ Ｐゴシック" charset="0"/>
              </a:rPr>
              <a:t>Keyword(s) in H1 tag</a:t>
            </a:r>
          </a:p>
          <a:p>
            <a:r>
              <a:rPr lang="en-US" sz="2500" dirty="0">
                <a:latin typeface="Arial" charset="0"/>
                <a:ea typeface="ＭＳ Ｐゴシック" charset="0"/>
              </a:rPr>
              <a:t>Keyword(s) density</a:t>
            </a:r>
          </a:p>
          <a:p>
            <a:r>
              <a:rPr lang="en-US" sz="2500" dirty="0">
                <a:latin typeface="Arial" charset="0"/>
                <a:ea typeface="ＭＳ Ｐゴシック" charset="0"/>
              </a:rPr>
              <a:t>Keyword(s) in metadata description</a:t>
            </a:r>
          </a:p>
          <a:p>
            <a:r>
              <a:rPr lang="en-US" sz="2500" dirty="0">
                <a:latin typeface="Arial" charset="0"/>
                <a:ea typeface="ＭＳ Ｐゴシック" charset="0"/>
              </a:rPr>
              <a:t>Keyword(s) in URL</a:t>
            </a:r>
          </a:p>
          <a:p>
            <a:r>
              <a:rPr lang="en-US" sz="2500" dirty="0">
                <a:latin typeface="Arial" charset="0"/>
                <a:ea typeface="ＭＳ Ｐゴシック" charset="0"/>
              </a:rPr>
              <a:t>External links coming in</a:t>
            </a:r>
          </a:p>
          <a:p>
            <a:r>
              <a:rPr lang="en-US" sz="2500" dirty="0">
                <a:latin typeface="Arial" charset="0"/>
                <a:ea typeface="ＭＳ Ｐゴシック" charset="0"/>
              </a:rPr>
              <a:t>Internal links/IA/Sitemap</a:t>
            </a:r>
          </a:p>
          <a:p>
            <a:r>
              <a:rPr lang="en-US" sz="2500" dirty="0" smtClean="0">
                <a:latin typeface="Arial" charset="0"/>
                <a:ea typeface="ＭＳ Ｐゴシック" charset="0"/>
              </a:rPr>
              <a:t>Site reputation</a:t>
            </a:r>
            <a:endParaRPr lang="en-GB" sz="2500" dirty="0">
              <a:latin typeface="Arial" charset="0"/>
              <a:ea typeface="ＭＳ Ｐゴシック" charset="0"/>
            </a:endParaRPr>
          </a:p>
        </p:txBody>
      </p:sp>
      <p:sp>
        <p:nvSpPr>
          <p:cNvPr id="34820" name="Date Placeholder 3"/>
          <p:cNvSpPr txBox="1">
            <a:spLocks noGrp="1"/>
          </p:cNvSpPr>
          <p:nvPr/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30 November 2011</a:t>
            </a:r>
          </a:p>
        </p:txBody>
      </p:sp>
      <p:sp>
        <p:nvSpPr>
          <p:cNvPr id="34821" name="Slide Number Placeholder 4"/>
          <p:cNvSpPr txBox="1">
            <a:spLocks noGrp="1"/>
          </p:cNvSpPr>
          <p:nvPr/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00">
                <a:solidFill>
                  <a:srgbClr val="002147"/>
                </a:solidFill>
              </a:rPr>
              <a:t>Page </a:t>
            </a:r>
            <a:fld id="{8411F2C0-ACEE-DD48-A2AE-AAF394733A73}" type="slidenum">
              <a:rPr lang="en-US" sz="900">
                <a:solidFill>
                  <a:srgbClr val="002147"/>
                </a:solidFill>
              </a:rPr>
              <a:pPr>
                <a:lnSpc>
                  <a:spcPts val="1200"/>
                </a:lnSpc>
              </a:pPr>
              <a:t>9</a:t>
            </a:fld>
            <a:endParaRPr lang="en-US" sz="900">
              <a:solidFill>
                <a:srgbClr val="00214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275</Words>
  <Application>Microsoft Macintosh PowerPoint</Application>
  <PresentationFormat>On-screen Show (4:3)</PresentationFormat>
  <Paragraphs>91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Site engine optimisation</vt:lpstr>
      <vt:lpstr>Typical results pages</vt:lpstr>
      <vt:lpstr>Most expensive  adwords</vt:lpstr>
      <vt:lpstr>How does an organic search work?</vt:lpstr>
      <vt:lpstr>Keywords - Know your audience and page</vt:lpstr>
      <vt:lpstr>Adwords</vt:lpstr>
      <vt:lpstr>Adwords</vt:lpstr>
      <vt:lpstr>Internal data</vt:lpstr>
      <vt:lpstr>Some key factors in SEO</vt:lpstr>
      <vt:lpstr>Link to me!</vt:lpstr>
      <vt:lpstr>Example: Olympics site</vt:lpstr>
      <vt:lpstr>London Olympics 2012  Not in first 100 results</vt:lpstr>
      <vt:lpstr>London Olympics 2012 Still not in top 100 </vt:lpstr>
      <vt:lpstr>London Olympics 2012 Some top results</vt:lpstr>
      <vt:lpstr>university Olympics 6th</vt:lpstr>
      <vt:lpstr>university Olympics 2nd</vt:lpstr>
      <vt:lpstr>university Olympic competitors Not in first 100</vt:lpstr>
      <vt:lpstr>university Olympic competitors Top of page 5</vt:lpstr>
    </vt:vector>
  </TitlesOfParts>
  <Company>NMDS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MacCallum</dc:creator>
  <cp:lastModifiedBy>Stephen Sangar</cp:lastModifiedBy>
  <cp:revision>112</cp:revision>
  <cp:lastPrinted>2008-04-21T18:50:20Z</cp:lastPrinted>
  <dcterms:created xsi:type="dcterms:W3CDTF">2008-04-19T14:31:56Z</dcterms:created>
  <dcterms:modified xsi:type="dcterms:W3CDTF">2011-12-19T15:01:52Z</dcterms:modified>
</cp:coreProperties>
</file>