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13.xml" ContentType="application/vnd.openxmlformats-officedocument.presentationml.notesSlid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62" r:id="rId2"/>
  </p:sldMasterIdLst>
  <p:notesMasterIdLst>
    <p:notesMasterId r:id="rId24"/>
  </p:notesMasterIdLst>
  <p:sldIdLst>
    <p:sldId id="257" r:id="rId3"/>
    <p:sldId id="275" r:id="rId4"/>
    <p:sldId id="284" r:id="rId5"/>
    <p:sldId id="276" r:id="rId6"/>
    <p:sldId id="258" r:id="rId7"/>
    <p:sldId id="274" r:id="rId8"/>
    <p:sldId id="277" r:id="rId9"/>
    <p:sldId id="287" r:id="rId10"/>
    <p:sldId id="259" r:id="rId11"/>
    <p:sldId id="260" r:id="rId12"/>
    <p:sldId id="261" r:id="rId13"/>
    <p:sldId id="262" r:id="rId14"/>
    <p:sldId id="263" r:id="rId15"/>
    <p:sldId id="264" r:id="rId16"/>
    <p:sldId id="278" r:id="rId17"/>
    <p:sldId id="279" r:id="rId18"/>
    <p:sldId id="285" r:id="rId19"/>
    <p:sldId id="288" r:id="rId20"/>
    <p:sldId id="281" r:id="rId21"/>
    <p:sldId id="271" r:id="rId22"/>
    <p:sldId id="283" r:id="rId2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87" autoAdjust="0"/>
    <p:restoredTop sz="75059" autoAdjust="0"/>
  </p:normalViewPr>
  <p:slideViewPr>
    <p:cSldViewPr snapToGrid="0">
      <p:cViewPr varScale="1">
        <p:scale>
          <a:sx n="65" d="100"/>
          <a:sy n="65" d="100"/>
        </p:scale>
        <p:origin x="1488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viewProps" Target="viewProp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\\connect.ox.ac.uk\ADMN\EXAMSCH\AAD_comms\2017%20communications%20reviews\Student%20communications\5.%20Student%20Consultation\Student%20Survey%20Results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\\connect.ox.ac.uk\ADMN\EXAMSCH\AAD_comms\2017%20communications%20reviews\Student%20communications\5.%20Student%20Consultation\Student%20Survey%20Results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file:///\\connect.ox.ac.uk\ADMN\EXAMSCH\AAD_comms\2017%20communications%20reviews\Student%20communications\5.%20Student%20Consultation\Student%20Survey%20Results.xlsx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GB"/>
              <a:t>Platform</a:t>
            </a:r>
            <a:r>
              <a:rPr lang="en-GB" baseline="0"/>
              <a:t> Preference by Topic</a:t>
            </a:r>
            <a:endParaRPr lang="en-GB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0.15707778682375551"/>
          <c:y val="0.11093147556951401"/>
          <c:w val="0.57923147677164388"/>
          <c:h val="0.56488592763689016"/>
        </c:manualLayout>
      </c:layout>
      <c:barChart>
        <c:barDir val="col"/>
        <c:grouping val="stacked"/>
        <c:varyColors val="0"/>
        <c:ser>
          <c:idx val="1"/>
          <c:order val="0"/>
          <c:tx>
            <c:strRef>
              <c:f>'Q5 Platform Preference by Topic'!$C$14</c:f>
              <c:strCache>
                <c:ptCount val="1"/>
                <c:pt idx="0">
                  <c:v>Opportunities to feedback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'Q5 Platform Preference by Topic'!$A$15:$A$24</c:f>
              <c:strCache>
                <c:ptCount val="10"/>
                <c:pt idx="0">
                  <c:v>University email account</c:v>
                </c:pt>
                <c:pt idx="1">
                  <c:v>Social media</c:v>
                </c:pt>
                <c:pt idx="2">
                  <c:v>Personal email account</c:v>
                </c:pt>
                <c:pt idx="3">
                  <c:v>Main University website</c:v>
                </c:pt>
                <c:pt idx="4">
                  <c:v>College website</c:v>
                </c:pt>
                <c:pt idx="5">
                  <c:v>JCR / MCR social media channels</c:v>
                </c:pt>
                <c:pt idx="6">
                  <c:v>Text message</c:v>
                </c:pt>
                <c:pt idx="7">
                  <c:v>eVision</c:v>
                </c:pt>
                <c:pt idx="8">
                  <c:v>Student newspapers and websites</c:v>
                </c:pt>
                <c:pt idx="9">
                  <c:v>University print publications</c:v>
                </c:pt>
              </c:strCache>
            </c:strRef>
          </c:cat>
          <c:val>
            <c:numRef>
              <c:f>'Q5 Platform Preference by Topic'!$C$15:$C$24</c:f>
              <c:numCache>
                <c:formatCode>0%</c:formatCode>
                <c:ptCount val="10"/>
                <c:pt idx="0">
                  <c:v>9.5373839387522391E-2</c:v>
                </c:pt>
                <c:pt idx="1">
                  <c:v>2.6470109138296141E-2</c:v>
                </c:pt>
                <c:pt idx="2">
                  <c:v>1.2298419938100668E-2</c:v>
                </c:pt>
                <c:pt idx="3">
                  <c:v>1.3764456751913992E-2</c:v>
                </c:pt>
                <c:pt idx="4">
                  <c:v>1.2216973448444373E-2</c:v>
                </c:pt>
                <c:pt idx="5">
                  <c:v>1.400879622088288E-2</c:v>
                </c:pt>
                <c:pt idx="6">
                  <c:v>2.2805017103762829E-3</c:v>
                </c:pt>
                <c:pt idx="7">
                  <c:v>1.3031438345007329E-3</c:v>
                </c:pt>
                <c:pt idx="8">
                  <c:v>4.8867893793777487E-3</c:v>
                </c:pt>
                <c:pt idx="9">
                  <c:v>2.0361622414073952E-3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5DF-4BFD-B8F6-F44291F29081}"/>
            </c:ext>
          </c:extLst>
        </c:ser>
        <c:ser>
          <c:idx val="4"/>
          <c:order val="1"/>
          <c:tx>
            <c:strRef>
              <c:f>'Q5 Platform Preference by Topic'!$F$14</c:f>
              <c:strCache>
                <c:ptCount val="1"/>
                <c:pt idx="0">
                  <c:v>Community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cat>
            <c:strRef>
              <c:f>'Q5 Platform Preference by Topic'!$A$15:$A$24</c:f>
              <c:strCache>
                <c:ptCount val="10"/>
                <c:pt idx="0">
                  <c:v>University email account</c:v>
                </c:pt>
                <c:pt idx="1">
                  <c:v>Social media</c:v>
                </c:pt>
                <c:pt idx="2">
                  <c:v>Personal email account</c:v>
                </c:pt>
                <c:pt idx="3">
                  <c:v>Main University website</c:v>
                </c:pt>
                <c:pt idx="4">
                  <c:v>College website</c:v>
                </c:pt>
                <c:pt idx="5">
                  <c:v>JCR / MCR social media channels</c:v>
                </c:pt>
                <c:pt idx="6">
                  <c:v>Text message</c:v>
                </c:pt>
                <c:pt idx="7">
                  <c:v>eVision</c:v>
                </c:pt>
                <c:pt idx="8">
                  <c:v>Student newspapers and websites</c:v>
                </c:pt>
                <c:pt idx="9">
                  <c:v>University print publications</c:v>
                </c:pt>
              </c:strCache>
            </c:strRef>
          </c:cat>
          <c:val>
            <c:numRef>
              <c:f>'Q5 Platform Preference by Topic'!$F$15:$F$24</c:f>
              <c:numCache>
                <c:formatCode>0%</c:formatCode>
                <c:ptCount val="10"/>
                <c:pt idx="0">
                  <c:v>7.5175109952761041E-2</c:v>
                </c:pt>
                <c:pt idx="1">
                  <c:v>5.7256882228375959E-2</c:v>
                </c:pt>
                <c:pt idx="2">
                  <c:v>1.5067600586414726E-2</c:v>
                </c:pt>
                <c:pt idx="3">
                  <c:v>9.8550252484117928E-3</c:v>
                </c:pt>
                <c:pt idx="4">
                  <c:v>2.0850301352011727E-2</c:v>
                </c:pt>
                <c:pt idx="5">
                  <c:v>3.2415702883205735E-2</c:v>
                </c:pt>
                <c:pt idx="6">
                  <c:v>4.8053428897214534E-3</c:v>
                </c:pt>
                <c:pt idx="7">
                  <c:v>5.7012542759407071E-4</c:v>
                </c:pt>
                <c:pt idx="8">
                  <c:v>1.2216973448444373E-2</c:v>
                </c:pt>
                <c:pt idx="9">
                  <c:v>3.1764130965955366E-3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B5DF-4BFD-B8F6-F44291F29081}"/>
            </c:ext>
          </c:extLst>
        </c:ser>
        <c:ser>
          <c:idx val="3"/>
          <c:order val="2"/>
          <c:tx>
            <c:strRef>
              <c:f>'Q5 Platform Preference by Topic'!$E$14</c:f>
              <c:strCache>
                <c:ptCount val="1"/>
                <c:pt idx="0">
                  <c:v>Development and support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cat>
            <c:strRef>
              <c:f>'Q5 Platform Preference by Topic'!$A$15:$A$24</c:f>
              <c:strCache>
                <c:ptCount val="10"/>
                <c:pt idx="0">
                  <c:v>University email account</c:v>
                </c:pt>
                <c:pt idx="1">
                  <c:v>Social media</c:v>
                </c:pt>
                <c:pt idx="2">
                  <c:v>Personal email account</c:v>
                </c:pt>
                <c:pt idx="3">
                  <c:v>Main University website</c:v>
                </c:pt>
                <c:pt idx="4">
                  <c:v>College website</c:v>
                </c:pt>
                <c:pt idx="5">
                  <c:v>JCR / MCR social media channels</c:v>
                </c:pt>
                <c:pt idx="6">
                  <c:v>Text message</c:v>
                </c:pt>
                <c:pt idx="7">
                  <c:v>eVision</c:v>
                </c:pt>
                <c:pt idx="8">
                  <c:v>Student newspapers and websites</c:v>
                </c:pt>
                <c:pt idx="9">
                  <c:v>University print publications</c:v>
                </c:pt>
              </c:strCache>
            </c:strRef>
          </c:cat>
          <c:val>
            <c:numRef>
              <c:f>'Q5 Platform Preference by Topic'!$E$15:$E$24</c:f>
              <c:numCache>
                <c:formatCode>0%</c:formatCode>
                <c:ptCount val="10"/>
                <c:pt idx="0">
                  <c:v>9.3826356084052778E-2</c:v>
                </c:pt>
                <c:pt idx="1">
                  <c:v>3.0623880110767224E-2</c:v>
                </c:pt>
                <c:pt idx="2">
                  <c:v>1.2787098876038443E-2</c:v>
                </c:pt>
                <c:pt idx="3">
                  <c:v>1.9465711027854698E-2</c:v>
                </c:pt>
                <c:pt idx="4">
                  <c:v>1.905847857957322E-2</c:v>
                </c:pt>
                <c:pt idx="5">
                  <c:v>1.5719172503665092E-2</c:v>
                </c:pt>
                <c:pt idx="6">
                  <c:v>2.2805017103762829E-3</c:v>
                </c:pt>
                <c:pt idx="7">
                  <c:v>1.3845903241570289E-3</c:v>
                </c:pt>
                <c:pt idx="8">
                  <c:v>8.5518814139110607E-3</c:v>
                </c:pt>
                <c:pt idx="9">
                  <c:v>5.9455937449095948E-3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B5DF-4BFD-B8F6-F44291F29081}"/>
            </c:ext>
          </c:extLst>
        </c:ser>
        <c:ser>
          <c:idx val="2"/>
          <c:order val="3"/>
          <c:tx>
            <c:strRef>
              <c:f>'Q5 Platform Preference by Topic'!$D$14</c:f>
              <c:strCache>
                <c:ptCount val="1"/>
                <c:pt idx="0">
                  <c:v>Service and facilities disruption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'Q5 Platform Preference by Topic'!$A$15:$A$24</c:f>
              <c:strCache>
                <c:ptCount val="10"/>
                <c:pt idx="0">
                  <c:v>University email account</c:v>
                </c:pt>
                <c:pt idx="1">
                  <c:v>Social media</c:v>
                </c:pt>
                <c:pt idx="2">
                  <c:v>Personal email account</c:v>
                </c:pt>
                <c:pt idx="3">
                  <c:v>Main University website</c:v>
                </c:pt>
                <c:pt idx="4">
                  <c:v>College website</c:v>
                </c:pt>
                <c:pt idx="5">
                  <c:v>JCR / MCR social media channels</c:v>
                </c:pt>
                <c:pt idx="6">
                  <c:v>Text message</c:v>
                </c:pt>
                <c:pt idx="7">
                  <c:v>eVision</c:v>
                </c:pt>
                <c:pt idx="8">
                  <c:v>Student newspapers and websites</c:v>
                </c:pt>
                <c:pt idx="9">
                  <c:v>University print publications</c:v>
                </c:pt>
              </c:strCache>
            </c:strRef>
          </c:cat>
          <c:val>
            <c:numRef>
              <c:f>'Q5 Platform Preference by Topic'!$D$15:$D$24</c:f>
              <c:numCache>
                <c:formatCode>0%</c:formatCode>
                <c:ptCount val="10"/>
                <c:pt idx="0">
                  <c:v>9.8143020035836456E-2</c:v>
                </c:pt>
                <c:pt idx="1">
                  <c:v>2.6144323179670956E-2</c:v>
                </c:pt>
                <c:pt idx="2">
                  <c:v>1.3357224303632514E-2</c:v>
                </c:pt>
                <c:pt idx="3">
                  <c:v>1.8081120703697672E-2</c:v>
                </c:pt>
                <c:pt idx="4">
                  <c:v>1.8325460172666556E-2</c:v>
                </c:pt>
                <c:pt idx="5">
                  <c:v>1.1565401531194005E-2</c:v>
                </c:pt>
                <c:pt idx="6">
                  <c:v>1.3194331324319922E-2</c:v>
                </c:pt>
                <c:pt idx="7">
                  <c:v>1.3031438345007329E-3</c:v>
                </c:pt>
                <c:pt idx="8">
                  <c:v>3.9094315035021988E-3</c:v>
                </c:pt>
                <c:pt idx="9">
                  <c:v>2.0361622414073952E-3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B5DF-4BFD-B8F6-F44291F29081}"/>
            </c:ext>
          </c:extLst>
        </c:ser>
        <c:ser>
          <c:idx val="0"/>
          <c:order val="4"/>
          <c:tx>
            <c:strRef>
              <c:f>'Q5 Platform Preference by Topic'!$B$14</c:f>
              <c:strCache>
                <c:ptCount val="1"/>
                <c:pt idx="0">
                  <c:v>Educational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'Q5 Platform Preference by Topic'!$A$15:$A$24</c:f>
              <c:strCache>
                <c:ptCount val="10"/>
                <c:pt idx="0">
                  <c:v>University email account</c:v>
                </c:pt>
                <c:pt idx="1">
                  <c:v>Social media</c:v>
                </c:pt>
                <c:pt idx="2">
                  <c:v>Personal email account</c:v>
                </c:pt>
                <c:pt idx="3">
                  <c:v>Main University website</c:v>
                </c:pt>
                <c:pt idx="4">
                  <c:v>College website</c:v>
                </c:pt>
                <c:pt idx="5">
                  <c:v>JCR / MCR social media channels</c:v>
                </c:pt>
                <c:pt idx="6">
                  <c:v>Text message</c:v>
                </c:pt>
                <c:pt idx="7">
                  <c:v>eVision</c:v>
                </c:pt>
                <c:pt idx="8">
                  <c:v>Student newspapers and websites</c:v>
                </c:pt>
                <c:pt idx="9">
                  <c:v>University print publications</c:v>
                </c:pt>
              </c:strCache>
            </c:strRef>
          </c:cat>
          <c:val>
            <c:numRef>
              <c:f>'Q5 Platform Preference by Topic'!$B$15:$B$24</c:f>
              <c:numCache>
                <c:formatCode>0%</c:formatCode>
                <c:ptCount val="10"/>
                <c:pt idx="0">
                  <c:v>0.10441439973937124</c:v>
                </c:pt>
                <c:pt idx="1">
                  <c:v>4.7238964000651572E-3</c:v>
                </c:pt>
                <c:pt idx="2">
                  <c:v>1.8651246131291741E-2</c:v>
                </c:pt>
                <c:pt idx="3">
                  <c:v>1.3357224303632514E-2</c:v>
                </c:pt>
                <c:pt idx="4">
                  <c:v>6.7600586414725524E-3</c:v>
                </c:pt>
                <c:pt idx="5">
                  <c:v>2.0361622414073952E-3</c:v>
                </c:pt>
                <c:pt idx="6">
                  <c:v>6.7600586414725524E-3</c:v>
                </c:pt>
                <c:pt idx="7">
                  <c:v>7.4930770483792146E-3</c:v>
                </c:pt>
                <c:pt idx="8">
                  <c:v>1.0588043655318457E-3</c:v>
                </c:pt>
                <c:pt idx="9">
                  <c:v>3.0135201172829451E-3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B5DF-4BFD-B8F6-F44291F2908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164887080"/>
        <c:axId val="164887864"/>
      </c:barChart>
      <c:catAx>
        <c:axId val="16488708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64887864"/>
        <c:crosses val="autoZero"/>
        <c:auto val="1"/>
        <c:lblAlgn val="ctr"/>
        <c:lblOffset val="100"/>
        <c:noMultiLvlLbl val="0"/>
      </c:catAx>
      <c:valAx>
        <c:axId val="16488786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GB"/>
                  <a:t>% of total responses to question</a:t>
                </a:r>
              </a:p>
            </c:rich>
          </c:tx>
          <c:layout>
            <c:manualLayout>
              <c:xMode val="edge"/>
              <c:yMode val="edge"/>
              <c:x val="3.9508037403076561E-2"/>
              <c:y val="0.18852955500521401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64887080"/>
        <c:crosses val="autoZero"/>
        <c:crossBetween val="between"/>
        <c:majorUnit val="0.1"/>
      </c:valAx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7330630347720567"/>
          <c:y val="0.10773312558934325"/>
          <c:w val="0.25512012623237457"/>
          <c:h val="0.67524254619174295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solidFill>
      <a:schemeClr val="bg1"/>
    </a:solidFill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Regularly</a:t>
            </a:r>
            <a:r>
              <a:rPr lang="en-US" baseline="0"/>
              <a:t> Used Social Media Platforms</a:t>
            </a:r>
            <a:endParaRPr lang="en-US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1"/>
          <c:order val="1"/>
          <c:tx>
            <c:strRef>
              <c:f>'Q1 Social Media Platforms Used'!$C$1</c:f>
              <c:strCache>
                <c:ptCount val="1"/>
                <c:pt idx="0">
                  <c:v>Percent of Total Respondents</c:v>
                </c:pt>
              </c:strCache>
            </c:strRef>
          </c:tx>
          <c:spPr>
            <a:solidFill>
              <a:schemeClr val="tx2">
                <a:lumMod val="60000"/>
                <a:lumOff val="40000"/>
              </a:schemeClr>
            </a:solidFill>
            <a:ln>
              <a:noFill/>
            </a:ln>
            <a:effectLst/>
          </c:spPr>
          <c:invertIfNegative val="0"/>
          <c:cat>
            <c:strRef>
              <c:f>'Q1 Social Media Platforms Used'!$A$2:$A$34</c:f>
              <c:strCache>
                <c:ptCount val="11"/>
                <c:pt idx="0">
                  <c:v>Facebook</c:v>
                </c:pt>
                <c:pt idx="1">
                  <c:v>YouTube</c:v>
                </c:pt>
                <c:pt idx="2">
                  <c:v>WhatsApp</c:v>
                </c:pt>
                <c:pt idx="3">
                  <c:v>Instagram</c:v>
                </c:pt>
                <c:pt idx="4">
                  <c:v>LinkedIn</c:v>
                </c:pt>
                <c:pt idx="5">
                  <c:v>Twitter</c:v>
                </c:pt>
                <c:pt idx="6">
                  <c:v>Snapchat</c:v>
                </c:pt>
                <c:pt idx="7">
                  <c:v>Tumblr</c:v>
                </c:pt>
                <c:pt idx="8">
                  <c:v>Google+</c:v>
                </c:pt>
                <c:pt idx="9">
                  <c:v>Pinterest</c:v>
                </c:pt>
                <c:pt idx="10">
                  <c:v>WeChat</c:v>
                </c:pt>
              </c:strCache>
            </c:strRef>
          </c:cat>
          <c:val>
            <c:numRef>
              <c:f>'Q1 Social Media Platforms Used'!$C$2:$C$34</c:f>
              <c:numCache>
                <c:formatCode>0.0</c:formatCode>
                <c:ptCount val="11"/>
                <c:pt idx="0">
                  <c:v>84.977908689248892</c:v>
                </c:pt>
                <c:pt idx="1">
                  <c:v>59.793814432989691</c:v>
                </c:pt>
                <c:pt idx="2">
                  <c:v>57.805596465390273</c:v>
                </c:pt>
                <c:pt idx="3">
                  <c:v>32.989690721649481</c:v>
                </c:pt>
                <c:pt idx="4">
                  <c:v>25.184094256259204</c:v>
                </c:pt>
                <c:pt idx="5">
                  <c:v>25.184094256259204</c:v>
                </c:pt>
                <c:pt idx="6">
                  <c:v>22.974963181148748</c:v>
                </c:pt>
                <c:pt idx="7">
                  <c:v>5.5228276877761413</c:v>
                </c:pt>
                <c:pt idx="8">
                  <c:v>5.1546391752577314</c:v>
                </c:pt>
                <c:pt idx="9">
                  <c:v>4.4182621502209134</c:v>
                </c:pt>
                <c:pt idx="10">
                  <c:v>1.399116347569956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0CC-4837-9DA5-71584076DCA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64888648"/>
        <c:axId val="166246120"/>
        <c:extLst>
          <c:ext xmlns:c15="http://schemas.microsoft.com/office/drawing/2012/chart" uri="{02D57815-91ED-43cb-92C2-25804820EDAC}">
            <c15:filteredBarSeries>
              <c15:ser>
                <c:idx val="0"/>
                <c:order val="0"/>
                <c:tx>
                  <c:strRef>
                    <c:extLst>
                      <c:ext uri="{02D57815-91ED-43cb-92C2-25804820EDAC}">
                        <c15:formulaRef>
                          <c15:sqref>'Q1 Social Media Platforms Used'!$B$1</c15:sqref>
                        </c15:formulaRef>
                      </c:ext>
                    </c:extLst>
                    <c:strCache>
                      <c:ptCount val="1"/>
                      <c:pt idx="0">
                        <c:v>Number of Respondents</c:v>
                      </c:pt>
                    </c:strCache>
                  </c:strRef>
                </c:tx>
                <c:spPr>
                  <a:solidFill>
                    <a:schemeClr val="accent1"/>
                  </a:solidFill>
                  <a:ln>
                    <a:noFill/>
                  </a:ln>
                  <a:effectLst/>
                </c:spPr>
                <c:invertIfNegative val="0"/>
                <c:cat>
                  <c:strRef>
                    <c:extLst>
                      <c:ext uri="{02D57815-91ED-43cb-92C2-25804820EDAC}">
                        <c15:formulaRef>
                          <c15:sqref>'Q1 Social Media Platforms Used'!$A$2:$A$34</c15:sqref>
                        </c15:formulaRef>
                      </c:ext>
                    </c:extLst>
                    <c:strCache>
                      <c:ptCount val="11"/>
                      <c:pt idx="0">
                        <c:v>Facebook</c:v>
                      </c:pt>
                      <c:pt idx="1">
                        <c:v>YouTube</c:v>
                      </c:pt>
                      <c:pt idx="2">
                        <c:v>WhatsApp</c:v>
                      </c:pt>
                      <c:pt idx="3">
                        <c:v>Instagram</c:v>
                      </c:pt>
                      <c:pt idx="4">
                        <c:v>LinkedIn</c:v>
                      </c:pt>
                      <c:pt idx="5">
                        <c:v>Twitter</c:v>
                      </c:pt>
                      <c:pt idx="6">
                        <c:v>Snapchat</c:v>
                      </c:pt>
                      <c:pt idx="7">
                        <c:v>Tumblr</c:v>
                      </c:pt>
                      <c:pt idx="8">
                        <c:v>Google+</c:v>
                      </c:pt>
                      <c:pt idx="9">
                        <c:v>Pinterest</c:v>
                      </c:pt>
                      <c:pt idx="10">
                        <c:v>WeChat</c:v>
                      </c:pt>
                    </c:strCache>
                  </c:strRef>
                </c:cat>
                <c:val>
                  <c:numRef>
                    <c:extLst>
                      <c:ext uri="{02D57815-91ED-43cb-92C2-25804820EDAC}">
                        <c15:formulaRef>
                          <c15:sqref>'Q1 Social Media Platforms Used'!$B$2:$B$34</c15:sqref>
                        </c15:formulaRef>
                      </c:ext>
                    </c:extLst>
                    <c:numCache>
                      <c:formatCode>General</c:formatCode>
                      <c:ptCount val="11"/>
                      <c:pt idx="0">
                        <c:v>1154</c:v>
                      </c:pt>
                      <c:pt idx="1">
                        <c:v>812</c:v>
                      </c:pt>
                      <c:pt idx="2">
                        <c:v>785</c:v>
                      </c:pt>
                      <c:pt idx="3">
                        <c:v>448</c:v>
                      </c:pt>
                      <c:pt idx="4">
                        <c:v>342</c:v>
                      </c:pt>
                      <c:pt idx="5">
                        <c:v>342</c:v>
                      </c:pt>
                      <c:pt idx="6">
                        <c:v>312</c:v>
                      </c:pt>
                      <c:pt idx="7">
                        <c:v>75</c:v>
                      </c:pt>
                      <c:pt idx="8">
                        <c:v>70</c:v>
                      </c:pt>
                      <c:pt idx="9">
                        <c:v>60</c:v>
                      </c:pt>
                      <c:pt idx="10">
                        <c:v>19</c:v>
                      </c:pt>
                    </c:numCache>
                  </c:numRef>
                </c:val>
                <c:extLst>
                  <c:ext xmlns:c16="http://schemas.microsoft.com/office/drawing/2014/chart" uri="{C3380CC4-5D6E-409C-BE32-E72D297353CC}">
                    <c16:uniqueId val="{00000001-50CC-4837-9DA5-71584076DCAC}"/>
                  </c:ext>
                </c:extLst>
              </c15:ser>
            </c15:filteredBarSeries>
            <c15:filteredBarSeries>
              <c15:ser>
                <c:idx val="2"/>
                <c:order val="2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'Q1 Social Media Platforms Used'!$D$1</c15:sqref>
                        </c15:formulaRef>
                      </c:ext>
                    </c:extLst>
                    <c:strCache>
                      <c:ptCount val="1"/>
                      <c:pt idx="0">
                        <c:v>Error for C.I. 95% </c:v>
                      </c:pt>
                    </c:strCache>
                  </c:strRef>
                </c:tx>
                <c:spPr>
                  <a:solidFill>
                    <a:schemeClr val="accent3"/>
                  </a:solidFill>
                  <a:ln>
                    <a:noFill/>
                  </a:ln>
                  <a:effectLst/>
                </c:spPr>
                <c:invertIfNegative val="0"/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'Q1 Social Media Platforms Used'!$A$2:$A$34</c15:sqref>
                        </c15:formulaRef>
                      </c:ext>
                    </c:extLst>
                    <c:strCache>
                      <c:ptCount val="11"/>
                      <c:pt idx="0">
                        <c:v>Facebook</c:v>
                      </c:pt>
                      <c:pt idx="1">
                        <c:v>YouTube</c:v>
                      </c:pt>
                      <c:pt idx="2">
                        <c:v>WhatsApp</c:v>
                      </c:pt>
                      <c:pt idx="3">
                        <c:v>Instagram</c:v>
                      </c:pt>
                      <c:pt idx="4">
                        <c:v>LinkedIn</c:v>
                      </c:pt>
                      <c:pt idx="5">
                        <c:v>Twitter</c:v>
                      </c:pt>
                      <c:pt idx="6">
                        <c:v>Snapchat</c:v>
                      </c:pt>
                      <c:pt idx="7">
                        <c:v>Tumblr</c:v>
                      </c:pt>
                      <c:pt idx="8">
                        <c:v>Google+</c:v>
                      </c:pt>
                      <c:pt idx="9">
                        <c:v>Pinterest</c:v>
                      </c:pt>
                      <c:pt idx="10">
                        <c:v>WeChat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'Q1 Social Media Platforms Used'!$D$2:$D$34</c15:sqref>
                        </c15:formulaRef>
                      </c:ext>
                    </c:extLst>
                    <c:numCache>
                      <c:formatCode>0.000</c:formatCode>
                      <c:ptCount val="11"/>
                      <c:pt idx="0">
                        <c:v>1.9003097847905808</c:v>
                      </c:pt>
                      <c:pt idx="1">
                        <c:v>2.6078388591136989</c:v>
                      </c:pt>
                      <c:pt idx="2">
                        <c:v>2.6267488802544903</c:v>
                      </c:pt>
                      <c:pt idx="3">
                        <c:v>2.5007260582650628</c:v>
                      </c:pt>
                      <c:pt idx="4">
                        <c:v>2.3086937298030961</c:v>
                      </c:pt>
                      <c:pt idx="5">
                        <c:v>2.3086937298030961</c:v>
                      </c:pt>
                      <c:pt idx="6">
                        <c:v>2.2374305090342701</c:v>
                      </c:pt>
                      <c:pt idx="7">
                        <c:v>1.2149275387541001</c:v>
                      </c:pt>
                      <c:pt idx="8">
                        <c:v>1.1760163723071146</c:v>
                      </c:pt>
                      <c:pt idx="9">
                        <c:v>1.0929980518398714</c:v>
                      </c:pt>
                      <c:pt idx="10">
                        <c:v>0.62470287610291553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2-50CC-4837-9DA5-71584076DCAC}"/>
                  </c:ext>
                </c:extLst>
              </c15:ser>
            </c15:filteredBarSeries>
          </c:ext>
        </c:extLst>
      </c:barChart>
      <c:catAx>
        <c:axId val="16488864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66246120"/>
        <c:crosses val="autoZero"/>
        <c:auto val="1"/>
        <c:lblAlgn val="ctr"/>
        <c:lblOffset val="100"/>
        <c:noMultiLvlLbl val="0"/>
      </c:catAx>
      <c:valAx>
        <c:axId val="166246120"/>
        <c:scaling>
          <c:orientation val="minMax"/>
          <c:min val="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GB"/>
                  <a:t>% of Respondents</a:t>
                </a:r>
              </a:p>
            </c:rich>
          </c:tx>
          <c:layout>
            <c:manualLayout>
              <c:xMode val="edge"/>
              <c:yMode val="edge"/>
              <c:x val="1.5119299607374409E-2"/>
              <c:y val="0.23932473798742823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6488864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bg1"/>
    </a:solidFill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GB"/>
              <a:t>Sufficienc</a:t>
            </a:r>
            <a:r>
              <a:rPr lang="en-GB" baseline="0"/>
              <a:t>y of Information Received</a:t>
            </a:r>
            <a:endParaRPr lang="en-GB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0.19155074317239262"/>
          <c:y val="0.12054901394206458"/>
          <c:w val="0.77818777250672166"/>
          <c:h val="0.43877579522743143"/>
        </c:manualLayout>
      </c:layout>
      <c:barChart>
        <c:barDir val="col"/>
        <c:grouping val="percentStacked"/>
        <c:varyColors val="0"/>
        <c:ser>
          <c:idx val="0"/>
          <c:order val="0"/>
          <c:tx>
            <c:strRef>
              <c:f>'Q6 Sufficiency of Info Received'!$A$2</c:f>
              <c:strCache>
                <c:ptCount val="1"/>
                <c:pt idx="0">
                  <c:v>Too much information</c:v>
                </c:pt>
              </c:strCache>
            </c:strRef>
          </c:tx>
          <c:spPr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</a:ln>
            <a:effectLst/>
          </c:spPr>
          <c:invertIfNegative val="0"/>
          <c:cat>
            <c:strRef>
              <c:f>'Q6 Sufficiency of Info Received'!$B$1:$Q$1</c:f>
              <c:strCache>
                <c:ptCount val="16"/>
                <c:pt idx="0">
                  <c:v>University gardens and museums</c:v>
                </c:pt>
                <c:pt idx="1">
                  <c:v>University news and research</c:v>
                </c:pt>
                <c:pt idx="2">
                  <c:v>Accommodation and housing</c:v>
                </c:pt>
                <c:pt idx="3">
                  <c:v>Grades and feedback</c:v>
                </c:pt>
                <c:pt idx="4">
                  <c:v>Workshops, conferences, networks</c:v>
                </c:pt>
                <c:pt idx="5">
                  <c:v>Fees and finance</c:v>
                </c:pt>
                <c:pt idx="6">
                  <c:v>Clubs and societies</c:v>
                </c:pt>
                <c:pt idx="7">
                  <c:v>Welfare and support services</c:v>
                </c:pt>
                <c:pt idx="8">
                  <c:v>Course organisation</c:v>
                </c:pt>
                <c:pt idx="9">
                  <c:v>Sport</c:v>
                </c:pt>
                <c:pt idx="10">
                  <c:v>Jobs, internships and placements</c:v>
                </c:pt>
                <c:pt idx="11">
                  <c:v>Library and academic resources</c:v>
                </c:pt>
                <c:pt idx="12">
                  <c:v>Events and activities</c:v>
                </c:pt>
                <c:pt idx="13">
                  <c:v>IT services</c:v>
                </c:pt>
                <c:pt idx="14">
                  <c:v>Exams</c:v>
                </c:pt>
                <c:pt idx="15">
                  <c:v>Social activities</c:v>
                </c:pt>
              </c:strCache>
            </c:strRef>
          </c:cat>
          <c:val>
            <c:numRef>
              <c:f>'Q6 Sufficiency of Info Received'!$B$2:$Q$2</c:f>
              <c:numCache>
                <c:formatCode>General</c:formatCode>
                <c:ptCount val="16"/>
                <c:pt idx="0">
                  <c:v>26</c:v>
                </c:pt>
                <c:pt idx="1">
                  <c:v>56</c:v>
                </c:pt>
                <c:pt idx="2">
                  <c:v>19</c:v>
                </c:pt>
                <c:pt idx="3">
                  <c:v>9</c:v>
                </c:pt>
                <c:pt idx="4">
                  <c:v>94</c:v>
                </c:pt>
                <c:pt idx="5">
                  <c:v>11</c:v>
                </c:pt>
                <c:pt idx="6">
                  <c:v>116</c:v>
                </c:pt>
                <c:pt idx="7">
                  <c:v>79</c:v>
                </c:pt>
                <c:pt idx="8">
                  <c:v>20</c:v>
                </c:pt>
                <c:pt idx="9">
                  <c:v>95</c:v>
                </c:pt>
                <c:pt idx="10">
                  <c:v>225</c:v>
                </c:pt>
                <c:pt idx="11">
                  <c:v>87</c:v>
                </c:pt>
                <c:pt idx="12">
                  <c:v>112</c:v>
                </c:pt>
                <c:pt idx="13">
                  <c:v>94</c:v>
                </c:pt>
                <c:pt idx="14">
                  <c:v>15</c:v>
                </c:pt>
                <c:pt idx="15">
                  <c:v>102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050-4D38-B1F7-E36AE479ED91}"/>
            </c:ext>
          </c:extLst>
        </c:ser>
        <c:ser>
          <c:idx val="1"/>
          <c:order val="1"/>
          <c:tx>
            <c:strRef>
              <c:f>'Q6 Sufficiency of Info Received'!$A$3</c:f>
              <c:strCache>
                <c:ptCount val="1"/>
                <c:pt idx="0">
                  <c:v>About right</c:v>
                </c:pt>
              </c:strCache>
            </c:strRef>
          </c:tx>
          <c:spPr>
            <a:solidFill>
              <a:schemeClr val="bg1">
                <a:lumMod val="50000"/>
              </a:schemeClr>
            </a:solidFill>
            <a:ln>
              <a:solidFill>
                <a:schemeClr val="tx1">
                  <a:lumMod val="50000"/>
                  <a:lumOff val="50000"/>
                </a:schemeClr>
              </a:solidFill>
            </a:ln>
            <a:effectLst/>
          </c:spPr>
          <c:invertIfNegative val="0"/>
          <c:cat>
            <c:strRef>
              <c:f>'Q6 Sufficiency of Info Received'!$B$1:$Q$1</c:f>
              <c:strCache>
                <c:ptCount val="16"/>
                <c:pt idx="0">
                  <c:v>University gardens and museums</c:v>
                </c:pt>
                <c:pt idx="1">
                  <c:v>University news and research</c:v>
                </c:pt>
                <c:pt idx="2">
                  <c:v>Accommodation and housing</c:v>
                </c:pt>
                <c:pt idx="3">
                  <c:v>Grades and feedback</c:v>
                </c:pt>
                <c:pt idx="4">
                  <c:v>Workshops, conferences, networks</c:v>
                </c:pt>
                <c:pt idx="5">
                  <c:v>Fees and finance</c:v>
                </c:pt>
                <c:pt idx="6">
                  <c:v>Clubs and societies</c:v>
                </c:pt>
                <c:pt idx="7">
                  <c:v>Welfare and support services</c:v>
                </c:pt>
                <c:pt idx="8">
                  <c:v>Course organisation</c:v>
                </c:pt>
                <c:pt idx="9">
                  <c:v>Sport</c:v>
                </c:pt>
                <c:pt idx="10">
                  <c:v>Jobs, internships and placements</c:v>
                </c:pt>
                <c:pt idx="11">
                  <c:v>Library and academic resources</c:v>
                </c:pt>
                <c:pt idx="12">
                  <c:v>Events and activities</c:v>
                </c:pt>
                <c:pt idx="13">
                  <c:v>IT services</c:v>
                </c:pt>
                <c:pt idx="14">
                  <c:v>Exams</c:v>
                </c:pt>
                <c:pt idx="15">
                  <c:v>Social activities</c:v>
                </c:pt>
              </c:strCache>
            </c:strRef>
          </c:cat>
          <c:val>
            <c:numRef>
              <c:f>'Q6 Sufficiency of Info Received'!$B$3:$Q$3</c:f>
              <c:numCache>
                <c:formatCode>General</c:formatCode>
                <c:ptCount val="16"/>
                <c:pt idx="0">
                  <c:v>573</c:v>
                </c:pt>
                <c:pt idx="1">
                  <c:v>826</c:v>
                </c:pt>
                <c:pt idx="2">
                  <c:v>880</c:v>
                </c:pt>
                <c:pt idx="3">
                  <c:v>934</c:v>
                </c:pt>
                <c:pt idx="4">
                  <c:v>875</c:v>
                </c:pt>
                <c:pt idx="5">
                  <c:v>989</c:v>
                </c:pt>
                <c:pt idx="6">
                  <c:v>913</c:v>
                </c:pt>
                <c:pt idx="7">
                  <c:v>962</c:v>
                </c:pt>
                <c:pt idx="8">
                  <c:v>1047</c:v>
                </c:pt>
                <c:pt idx="9">
                  <c:v>970</c:v>
                </c:pt>
                <c:pt idx="10">
                  <c:v>904</c:v>
                </c:pt>
                <c:pt idx="11">
                  <c:v>1055</c:v>
                </c:pt>
                <c:pt idx="12">
                  <c:v>1028</c:v>
                </c:pt>
                <c:pt idx="13">
                  <c:v>1056</c:v>
                </c:pt>
                <c:pt idx="14">
                  <c:v>1107</c:v>
                </c:pt>
                <c:pt idx="15">
                  <c:v>1052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C050-4D38-B1F7-E36AE479ED91}"/>
            </c:ext>
          </c:extLst>
        </c:ser>
        <c:ser>
          <c:idx val="2"/>
          <c:order val="2"/>
          <c:tx>
            <c:strRef>
              <c:f>'Q6 Sufficiency of Info Received'!$A$4</c:f>
              <c:strCache>
                <c:ptCount val="1"/>
                <c:pt idx="0">
                  <c:v>Not enough information</c:v>
                </c:pt>
              </c:strCache>
            </c:strRef>
          </c:tx>
          <c:spPr>
            <a:solidFill>
              <a:schemeClr val="bg1">
                <a:lumMod val="95000"/>
              </a:schemeClr>
            </a:solidFill>
            <a:ln>
              <a:solidFill>
                <a:schemeClr val="bg1">
                  <a:lumMod val="75000"/>
                </a:schemeClr>
              </a:solidFill>
            </a:ln>
            <a:effectLst/>
          </c:spPr>
          <c:invertIfNegative val="0"/>
          <c:cat>
            <c:strRef>
              <c:f>'Q6 Sufficiency of Info Received'!$B$1:$Q$1</c:f>
              <c:strCache>
                <c:ptCount val="16"/>
                <c:pt idx="0">
                  <c:v>University gardens and museums</c:v>
                </c:pt>
                <c:pt idx="1">
                  <c:v>University news and research</c:v>
                </c:pt>
                <c:pt idx="2">
                  <c:v>Accommodation and housing</c:v>
                </c:pt>
                <c:pt idx="3">
                  <c:v>Grades and feedback</c:v>
                </c:pt>
                <c:pt idx="4">
                  <c:v>Workshops, conferences, networks</c:v>
                </c:pt>
                <c:pt idx="5">
                  <c:v>Fees and finance</c:v>
                </c:pt>
                <c:pt idx="6">
                  <c:v>Clubs and societies</c:v>
                </c:pt>
                <c:pt idx="7">
                  <c:v>Welfare and support services</c:v>
                </c:pt>
                <c:pt idx="8">
                  <c:v>Course organisation</c:v>
                </c:pt>
                <c:pt idx="9">
                  <c:v>Sport</c:v>
                </c:pt>
                <c:pt idx="10">
                  <c:v>Jobs, internships and placements</c:v>
                </c:pt>
                <c:pt idx="11">
                  <c:v>Library and academic resources</c:v>
                </c:pt>
                <c:pt idx="12">
                  <c:v>Events and activities</c:v>
                </c:pt>
                <c:pt idx="13">
                  <c:v>IT services</c:v>
                </c:pt>
                <c:pt idx="14">
                  <c:v>Exams</c:v>
                </c:pt>
                <c:pt idx="15">
                  <c:v>Social activities</c:v>
                </c:pt>
              </c:strCache>
            </c:strRef>
          </c:cat>
          <c:val>
            <c:numRef>
              <c:f>'Q6 Sufficiency of Info Received'!$B$4:$Q$4</c:f>
              <c:numCache>
                <c:formatCode>General</c:formatCode>
                <c:ptCount val="16"/>
                <c:pt idx="0">
                  <c:v>731</c:v>
                </c:pt>
                <c:pt idx="1">
                  <c:v>448</c:v>
                </c:pt>
                <c:pt idx="2">
                  <c:v>435</c:v>
                </c:pt>
                <c:pt idx="3">
                  <c:v>375</c:v>
                </c:pt>
                <c:pt idx="4">
                  <c:v>364</c:v>
                </c:pt>
                <c:pt idx="5">
                  <c:v>337</c:v>
                </c:pt>
                <c:pt idx="6">
                  <c:v>303</c:v>
                </c:pt>
                <c:pt idx="7">
                  <c:v>288</c:v>
                </c:pt>
                <c:pt idx="8">
                  <c:v>265</c:v>
                </c:pt>
                <c:pt idx="9">
                  <c:v>263</c:v>
                </c:pt>
                <c:pt idx="10">
                  <c:v>204</c:v>
                </c:pt>
                <c:pt idx="11">
                  <c:v>198</c:v>
                </c:pt>
                <c:pt idx="12">
                  <c:v>195</c:v>
                </c:pt>
                <c:pt idx="13">
                  <c:v>188</c:v>
                </c:pt>
                <c:pt idx="14">
                  <c:v>184</c:v>
                </c:pt>
                <c:pt idx="15">
                  <c:v>174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C050-4D38-B1F7-E36AE479ED9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100"/>
        <c:axId val="166246904"/>
        <c:axId val="166247296"/>
      </c:barChart>
      <c:catAx>
        <c:axId val="16624690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66247296"/>
        <c:crosses val="autoZero"/>
        <c:auto val="1"/>
        <c:lblAlgn val="ctr"/>
        <c:lblOffset val="100"/>
        <c:noMultiLvlLbl val="0"/>
      </c:catAx>
      <c:valAx>
        <c:axId val="16624729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GB"/>
                  <a:t>Selection of sufficiency</a:t>
                </a:r>
                <a:r>
                  <a:rPr lang="en-GB" baseline="0"/>
                  <a:t> as % </a:t>
                </a:r>
              </a:p>
              <a:p>
                <a:pPr>
                  <a:defRPr/>
                </a:pPr>
                <a:r>
                  <a:rPr lang="en-GB" baseline="0"/>
                  <a:t>of total responses for topic</a:t>
                </a:r>
                <a:endParaRPr lang="en-GB"/>
              </a:p>
            </c:rich>
          </c:tx>
          <c:layout>
            <c:manualLayout>
              <c:xMode val="edge"/>
              <c:yMode val="edge"/>
              <c:x val="4.8909100743085153E-2"/>
              <c:y val="0.1925099021713195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6624690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10208869983002775"/>
          <c:y val="0.94055665623494422"/>
          <c:w val="0.77683468708630055"/>
          <c:h val="5.9443262230592007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solidFill>
      <a:schemeClr val="bg1"/>
    </a:solidFill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238D6FF-162E-4FFF-9309-C13E63C4A2C1}" type="datetimeFigureOut">
              <a:rPr lang="en-GB" smtClean="0"/>
              <a:t>15/11/2017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FA6E442-5CC8-48BB-94AD-97F99B00B96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4365794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A6E442-5CC8-48BB-94AD-97F99B00B964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8887425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321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7DA8E66-304F-4C83-B1A4-4AB2B29AAE57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321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6310355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321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7DA8E66-304F-4C83-B1A4-4AB2B29AAE57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321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2553574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endParaRPr lang="en-GB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321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7DA8E66-304F-4C83-B1A4-4AB2B29AAE57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321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8795699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en-GB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321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7DA8E66-304F-4C83-B1A4-4AB2B29AAE57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321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4469647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321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7DA8E66-304F-4C83-B1A4-4AB2B29AAE57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321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728857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A6E442-5CC8-48BB-94AD-97F99B00B964}" type="slidenum">
              <a:rPr lang="en-GB" smtClean="0"/>
              <a:t>15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6832960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342900" marR="0" lvl="0" indent="-342900" algn="l" defTabSz="4321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0" lang="en-GB" sz="11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Holistic approach </a:t>
            </a:r>
            <a:br>
              <a:rPr kumimoji="0" lang="en-GB" sz="11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r>
              <a:rPr kumimoji="0" lang="en-GB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Develop communications that support the student lifecycle and highlight broader educational, social and professional opportunities available.</a:t>
            </a:r>
          </a:p>
          <a:p>
            <a:pPr marL="342900" marR="0" lvl="0" indent="-342900" algn="l" defTabSz="4321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endParaRPr kumimoji="0" lang="en-GB" sz="1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4321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0" lang="en-GB" sz="11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Student-centricity</a:t>
            </a:r>
            <a:br>
              <a:rPr kumimoji="0" lang="en-GB" sz="11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r>
              <a:rPr kumimoji="0" lang="en-GB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Make communications student-centric through improved targeting of information and two-way communication</a:t>
            </a:r>
            <a:br>
              <a:rPr kumimoji="0" lang="en-GB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endParaRPr kumimoji="0" lang="en-GB" sz="11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4321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0" lang="en-GB" sz="11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Technology</a:t>
            </a:r>
            <a:br>
              <a:rPr kumimoji="0" lang="en-GB" sz="11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r>
              <a:rPr kumimoji="0" lang="en-GB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Explore technological developments to enhance student communications in the short and long-term.</a:t>
            </a:r>
            <a:br>
              <a:rPr kumimoji="0" lang="en-GB" sz="11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endParaRPr kumimoji="0" lang="en-GB" sz="11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4321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0" lang="en-GB" sz="11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Student voice</a:t>
            </a:r>
            <a:br>
              <a:rPr kumimoji="0" lang="en-GB" sz="11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r>
              <a:rPr kumimoji="0" lang="en-GB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Represent students - and the diversity of our students in communications</a:t>
            </a:r>
          </a:p>
          <a:p>
            <a:pPr marL="342900" marR="0" lvl="0" indent="-342900" algn="l" defTabSz="4321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endParaRPr kumimoji="0" lang="en-GB" sz="11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4321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0" lang="en-GB" sz="11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Collaboration </a:t>
            </a:r>
            <a:br>
              <a:rPr kumimoji="0" lang="en-GB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r>
              <a:rPr kumimoji="0" lang="en-GB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Strengthen collaboration and coordination of student communications activities within AAD, and across the collegiate university</a:t>
            </a:r>
            <a:br>
              <a:rPr kumimoji="0" lang="en-GB" sz="11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endParaRPr kumimoji="0" lang="en-GB" sz="1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endParaRPr lang="en-GB" sz="1100" dirty="0">
              <a:latin typeface="+mn-lt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321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7DA8E66-304F-4C83-B1A4-4AB2B29AAE57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321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7048693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321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7DA8E66-304F-4C83-B1A4-4AB2B29AAE57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321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5472376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321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7DA8E66-304F-4C83-B1A4-4AB2B29AAE57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321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8349615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321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7DA8E66-304F-4C83-B1A4-4AB2B29AAE57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321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2116629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321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7DA8E66-304F-4C83-B1A4-4AB2B29AAE57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321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5916959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A6E442-5CC8-48BB-94AD-97F99B00B964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610810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321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7DA8E66-304F-4C83-B1A4-4AB2B29AAE57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321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0928012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321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7DA8E66-304F-4C83-B1A4-4AB2B29AAE57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321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5894772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321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7DA8E66-304F-4C83-B1A4-4AB2B29AAE57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321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8558051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A6E442-5CC8-48BB-94AD-97F99B00B964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52501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321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7DA8E66-304F-4C83-B1A4-4AB2B29AAE57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321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08681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321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7DA8E66-304F-4C83-B1A4-4AB2B29AAE57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321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5876746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633799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931100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ox_small_cmyk_pos_rect.jp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86574" y="189220"/>
            <a:ext cx="2146206" cy="495603"/>
          </a:xfrm>
          <a:prstGeom prst="rect">
            <a:avLst/>
          </a:prstGeom>
        </p:spPr>
      </p:pic>
      <p:sp>
        <p:nvSpPr>
          <p:cNvPr id="9" name="TextBox 8"/>
          <p:cNvSpPr txBox="1"/>
          <p:nvPr userDrawn="1"/>
        </p:nvSpPr>
        <p:spPr>
          <a:xfrm>
            <a:off x="680817" y="359260"/>
            <a:ext cx="7111771" cy="320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81" dirty="0">
                <a:latin typeface="FoundrySterling-Book"/>
              </a:rPr>
              <a:t>Academic Administration Division</a:t>
            </a:r>
          </a:p>
        </p:txBody>
      </p:sp>
      <p:pic>
        <p:nvPicPr>
          <p:cNvPr id="5" name="Picture 4" descr="RWatts_punts_retouchedforPP.jpg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39971"/>
            <a:ext cx="12192000" cy="74121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96620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</p:sldLayoutIdLst>
  <p:txStyles>
    <p:titleStyle>
      <a:lvl1pPr algn="ctr" defTabSz="457075" rtl="0" eaLnBrk="1" latinLnBrk="0" hangingPunct="1">
        <a:spcBef>
          <a:spcPct val="0"/>
        </a:spcBef>
        <a:buNone/>
        <a:defRPr sz="4443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807" indent="-342807" algn="l" defTabSz="457075" rtl="0" eaLnBrk="1" latinLnBrk="0" hangingPunct="1">
        <a:spcBef>
          <a:spcPct val="20000"/>
        </a:spcBef>
        <a:buFont typeface="Arial"/>
        <a:buChar char="•"/>
        <a:defRPr sz="3173" kern="1200">
          <a:solidFill>
            <a:schemeClr val="tx1"/>
          </a:solidFill>
          <a:latin typeface="+mn-lt"/>
          <a:ea typeface="+mn-ea"/>
          <a:cs typeface="+mn-cs"/>
        </a:defRPr>
      </a:lvl1pPr>
      <a:lvl2pPr marL="742747" indent="-285672" algn="l" defTabSz="457075" rtl="0" eaLnBrk="1" latinLnBrk="0" hangingPunct="1">
        <a:spcBef>
          <a:spcPct val="20000"/>
        </a:spcBef>
        <a:buFont typeface="Arial"/>
        <a:buChar char="–"/>
        <a:defRPr sz="2750" kern="1200">
          <a:solidFill>
            <a:schemeClr val="tx1"/>
          </a:solidFill>
          <a:latin typeface="+mn-lt"/>
          <a:ea typeface="+mn-ea"/>
          <a:cs typeface="+mn-cs"/>
        </a:defRPr>
      </a:lvl2pPr>
      <a:lvl3pPr marL="1142687" indent="-228538" algn="l" defTabSz="457075" rtl="0" eaLnBrk="1" latinLnBrk="0" hangingPunct="1">
        <a:spcBef>
          <a:spcPct val="20000"/>
        </a:spcBef>
        <a:buFont typeface="Arial"/>
        <a:buChar char="•"/>
        <a:defRPr sz="2433" kern="1200">
          <a:solidFill>
            <a:schemeClr val="tx1"/>
          </a:solidFill>
          <a:latin typeface="+mn-lt"/>
          <a:ea typeface="+mn-ea"/>
          <a:cs typeface="+mn-cs"/>
        </a:defRPr>
      </a:lvl3pPr>
      <a:lvl4pPr marL="1599763" indent="-228538" algn="l" defTabSz="457075" rtl="0" eaLnBrk="1" latinLnBrk="0" hangingPunct="1">
        <a:spcBef>
          <a:spcPct val="20000"/>
        </a:spcBef>
        <a:buFont typeface="Arial"/>
        <a:buChar char="–"/>
        <a:defRPr sz="2010" kern="1200">
          <a:solidFill>
            <a:schemeClr val="tx1"/>
          </a:solidFill>
          <a:latin typeface="+mn-lt"/>
          <a:ea typeface="+mn-ea"/>
          <a:cs typeface="+mn-cs"/>
        </a:defRPr>
      </a:lvl4pPr>
      <a:lvl5pPr marL="2056838" indent="-228538" algn="l" defTabSz="457075" rtl="0" eaLnBrk="1" latinLnBrk="0" hangingPunct="1">
        <a:spcBef>
          <a:spcPct val="20000"/>
        </a:spcBef>
        <a:buFont typeface="Arial"/>
        <a:buChar char="»"/>
        <a:defRPr sz="2010" kern="1200">
          <a:solidFill>
            <a:schemeClr val="tx1"/>
          </a:solidFill>
          <a:latin typeface="+mn-lt"/>
          <a:ea typeface="+mn-ea"/>
          <a:cs typeface="+mn-cs"/>
        </a:defRPr>
      </a:lvl5pPr>
      <a:lvl6pPr marL="2513912" indent="-228538" algn="l" defTabSz="457075" rtl="0" eaLnBrk="1" latinLnBrk="0" hangingPunct="1">
        <a:spcBef>
          <a:spcPct val="20000"/>
        </a:spcBef>
        <a:buFont typeface="Arial"/>
        <a:buChar char="•"/>
        <a:defRPr sz="2010" kern="1200">
          <a:solidFill>
            <a:schemeClr val="tx1"/>
          </a:solidFill>
          <a:latin typeface="+mn-lt"/>
          <a:ea typeface="+mn-ea"/>
          <a:cs typeface="+mn-cs"/>
        </a:defRPr>
      </a:lvl6pPr>
      <a:lvl7pPr marL="2970988" indent="-228538" algn="l" defTabSz="457075" rtl="0" eaLnBrk="1" latinLnBrk="0" hangingPunct="1">
        <a:spcBef>
          <a:spcPct val="20000"/>
        </a:spcBef>
        <a:buFont typeface="Arial"/>
        <a:buChar char="•"/>
        <a:defRPr sz="2010" kern="1200">
          <a:solidFill>
            <a:schemeClr val="tx1"/>
          </a:solidFill>
          <a:latin typeface="+mn-lt"/>
          <a:ea typeface="+mn-ea"/>
          <a:cs typeface="+mn-cs"/>
        </a:defRPr>
      </a:lvl7pPr>
      <a:lvl8pPr marL="3428063" indent="-228538" algn="l" defTabSz="457075" rtl="0" eaLnBrk="1" latinLnBrk="0" hangingPunct="1">
        <a:spcBef>
          <a:spcPct val="20000"/>
        </a:spcBef>
        <a:buFont typeface="Arial"/>
        <a:buChar char="•"/>
        <a:defRPr sz="2010" kern="1200">
          <a:solidFill>
            <a:schemeClr val="tx1"/>
          </a:solidFill>
          <a:latin typeface="+mn-lt"/>
          <a:ea typeface="+mn-ea"/>
          <a:cs typeface="+mn-cs"/>
        </a:defRPr>
      </a:lvl8pPr>
      <a:lvl9pPr marL="3885139" indent="-228538" algn="l" defTabSz="457075" rtl="0" eaLnBrk="1" latinLnBrk="0" hangingPunct="1">
        <a:spcBef>
          <a:spcPct val="20000"/>
        </a:spcBef>
        <a:buFont typeface="Arial"/>
        <a:buChar char="•"/>
        <a:defRPr sz="201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075" rtl="0" eaLnBrk="1" latinLnBrk="0" hangingPunct="1">
        <a:defRPr sz="1798" kern="1200">
          <a:solidFill>
            <a:schemeClr val="tx1"/>
          </a:solidFill>
          <a:latin typeface="+mn-lt"/>
          <a:ea typeface="+mn-ea"/>
          <a:cs typeface="+mn-cs"/>
        </a:defRPr>
      </a:lvl1pPr>
      <a:lvl2pPr marL="457075" algn="l" defTabSz="457075" rtl="0" eaLnBrk="1" latinLnBrk="0" hangingPunct="1">
        <a:defRPr sz="1798" kern="1200">
          <a:solidFill>
            <a:schemeClr val="tx1"/>
          </a:solidFill>
          <a:latin typeface="+mn-lt"/>
          <a:ea typeface="+mn-ea"/>
          <a:cs typeface="+mn-cs"/>
        </a:defRPr>
      </a:lvl2pPr>
      <a:lvl3pPr marL="914150" algn="l" defTabSz="457075" rtl="0" eaLnBrk="1" latinLnBrk="0" hangingPunct="1">
        <a:defRPr sz="1798" kern="1200">
          <a:solidFill>
            <a:schemeClr val="tx1"/>
          </a:solidFill>
          <a:latin typeface="+mn-lt"/>
          <a:ea typeface="+mn-ea"/>
          <a:cs typeface="+mn-cs"/>
        </a:defRPr>
      </a:lvl3pPr>
      <a:lvl4pPr marL="1371225" algn="l" defTabSz="457075" rtl="0" eaLnBrk="1" latinLnBrk="0" hangingPunct="1">
        <a:defRPr sz="1798" kern="1200">
          <a:solidFill>
            <a:schemeClr val="tx1"/>
          </a:solidFill>
          <a:latin typeface="+mn-lt"/>
          <a:ea typeface="+mn-ea"/>
          <a:cs typeface="+mn-cs"/>
        </a:defRPr>
      </a:lvl4pPr>
      <a:lvl5pPr marL="1828300" algn="l" defTabSz="457075" rtl="0" eaLnBrk="1" latinLnBrk="0" hangingPunct="1">
        <a:defRPr sz="1798" kern="1200">
          <a:solidFill>
            <a:schemeClr val="tx1"/>
          </a:solidFill>
          <a:latin typeface="+mn-lt"/>
          <a:ea typeface="+mn-ea"/>
          <a:cs typeface="+mn-cs"/>
        </a:defRPr>
      </a:lvl5pPr>
      <a:lvl6pPr marL="2285376" algn="l" defTabSz="457075" rtl="0" eaLnBrk="1" latinLnBrk="0" hangingPunct="1">
        <a:defRPr sz="1798" kern="1200">
          <a:solidFill>
            <a:schemeClr val="tx1"/>
          </a:solidFill>
          <a:latin typeface="+mn-lt"/>
          <a:ea typeface="+mn-ea"/>
          <a:cs typeface="+mn-cs"/>
        </a:defRPr>
      </a:lvl6pPr>
      <a:lvl7pPr marL="2742450" algn="l" defTabSz="457075" rtl="0" eaLnBrk="1" latinLnBrk="0" hangingPunct="1">
        <a:defRPr sz="1798" kern="1200">
          <a:solidFill>
            <a:schemeClr val="tx1"/>
          </a:solidFill>
          <a:latin typeface="+mn-lt"/>
          <a:ea typeface="+mn-ea"/>
          <a:cs typeface="+mn-cs"/>
        </a:defRPr>
      </a:lvl7pPr>
      <a:lvl8pPr marL="3199526" algn="l" defTabSz="457075" rtl="0" eaLnBrk="1" latinLnBrk="0" hangingPunct="1">
        <a:defRPr sz="1798" kern="1200">
          <a:solidFill>
            <a:schemeClr val="tx1"/>
          </a:solidFill>
          <a:latin typeface="+mn-lt"/>
          <a:ea typeface="+mn-ea"/>
          <a:cs typeface="+mn-cs"/>
        </a:defRPr>
      </a:lvl8pPr>
      <a:lvl9pPr marL="3656601" algn="l" defTabSz="457075" rtl="0" eaLnBrk="1" latinLnBrk="0" hangingPunct="1">
        <a:defRPr sz="1798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ox_small_cmyk_pos_rect.jp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86574" y="189220"/>
            <a:ext cx="2146206" cy="495603"/>
          </a:xfrm>
          <a:prstGeom prst="rect">
            <a:avLst/>
          </a:prstGeom>
        </p:spPr>
      </p:pic>
      <p:sp>
        <p:nvSpPr>
          <p:cNvPr id="9" name="TextBox 8"/>
          <p:cNvSpPr txBox="1"/>
          <p:nvPr userDrawn="1"/>
        </p:nvSpPr>
        <p:spPr>
          <a:xfrm>
            <a:off x="680817" y="359260"/>
            <a:ext cx="7111771" cy="320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81" dirty="0">
                <a:latin typeface="FoundrySterling-Book"/>
              </a:rPr>
              <a:t>Academic Administration Division</a:t>
            </a:r>
          </a:p>
        </p:txBody>
      </p:sp>
      <p:sp>
        <p:nvSpPr>
          <p:cNvPr id="12" name="Rectangle 11"/>
          <p:cNvSpPr>
            <a:spLocks noChangeArrowheads="1"/>
          </p:cNvSpPr>
          <p:nvPr userDrawn="1"/>
        </p:nvSpPr>
        <p:spPr bwMode="auto">
          <a:xfrm>
            <a:off x="-1" y="862171"/>
            <a:ext cx="12192000" cy="5995829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>
            <a:outerShdw dist="23000" dir="5400000" rotWithShape="0">
              <a:srgbClr val="000000">
                <a:alpha val="34998"/>
              </a:srgbClr>
            </a:outerShd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904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941937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</p:sldLayoutIdLst>
  <p:txStyles>
    <p:titleStyle>
      <a:lvl1pPr algn="ctr" defTabSz="457075" rtl="0" eaLnBrk="1" latinLnBrk="0" hangingPunct="1">
        <a:spcBef>
          <a:spcPct val="0"/>
        </a:spcBef>
        <a:buNone/>
        <a:defRPr sz="4443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807" indent="-342807" algn="l" defTabSz="457075" rtl="0" eaLnBrk="1" latinLnBrk="0" hangingPunct="1">
        <a:spcBef>
          <a:spcPct val="20000"/>
        </a:spcBef>
        <a:buFont typeface="Arial"/>
        <a:buChar char="•"/>
        <a:defRPr sz="3173" kern="1200">
          <a:solidFill>
            <a:schemeClr val="tx1"/>
          </a:solidFill>
          <a:latin typeface="+mn-lt"/>
          <a:ea typeface="+mn-ea"/>
          <a:cs typeface="+mn-cs"/>
        </a:defRPr>
      </a:lvl1pPr>
      <a:lvl2pPr marL="742747" indent="-285672" algn="l" defTabSz="457075" rtl="0" eaLnBrk="1" latinLnBrk="0" hangingPunct="1">
        <a:spcBef>
          <a:spcPct val="20000"/>
        </a:spcBef>
        <a:buFont typeface="Arial"/>
        <a:buChar char="–"/>
        <a:defRPr sz="2750" kern="1200">
          <a:solidFill>
            <a:schemeClr val="tx1"/>
          </a:solidFill>
          <a:latin typeface="+mn-lt"/>
          <a:ea typeface="+mn-ea"/>
          <a:cs typeface="+mn-cs"/>
        </a:defRPr>
      </a:lvl2pPr>
      <a:lvl3pPr marL="1142687" indent="-228538" algn="l" defTabSz="457075" rtl="0" eaLnBrk="1" latinLnBrk="0" hangingPunct="1">
        <a:spcBef>
          <a:spcPct val="20000"/>
        </a:spcBef>
        <a:buFont typeface="Arial"/>
        <a:buChar char="•"/>
        <a:defRPr sz="2433" kern="1200">
          <a:solidFill>
            <a:schemeClr val="tx1"/>
          </a:solidFill>
          <a:latin typeface="+mn-lt"/>
          <a:ea typeface="+mn-ea"/>
          <a:cs typeface="+mn-cs"/>
        </a:defRPr>
      </a:lvl3pPr>
      <a:lvl4pPr marL="1599763" indent="-228538" algn="l" defTabSz="457075" rtl="0" eaLnBrk="1" latinLnBrk="0" hangingPunct="1">
        <a:spcBef>
          <a:spcPct val="20000"/>
        </a:spcBef>
        <a:buFont typeface="Arial"/>
        <a:buChar char="–"/>
        <a:defRPr sz="2010" kern="1200">
          <a:solidFill>
            <a:schemeClr val="tx1"/>
          </a:solidFill>
          <a:latin typeface="+mn-lt"/>
          <a:ea typeface="+mn-ea"/>
          <a:cs typeface="+mn-cs"/>
        </a:defRPr>
      </a:lvl4pPr>
      <a:lvl5pPr marL="2056838" indent="-228538" algn="l" defTabSz="457075" rtl="0" eaLnBrk="1" latinLnBrk="0" hangingPunct="1">
        <a:spcBef>
          <a:spcPct val="20000"/>
        </a:spcBef>
        <a:buFont typeface="Arial"/>
        <a:buChar char="»"/>
        <a:defRPr sz="2010" kern="1200">
          <a:solidFill>
            <a:schemeClr val="tx1"/>
          </a:solidFill>
          <a:latin typeface="+mn-lt"/>
          <a:ea typeface="+mn-ea"/>
          <a:cs typeface="+mn-cs"/>
        </a:defRPr>
      </a:lvl5pPr>
      <a:lvl6pPr marL="2513912" indent="-228538" algn="l" defTabSz="457075" rtl="0" eaLnBrk="1" latinLnBrk="0" hangingPunct="1">
        <a:spcBef>
          <a:spcPct val="20000"/>
        </a:spcBef>
        <a:buFont typeface="Arial"/>
        <a:buChar char="•"/>
        <a:defRPr sz="2010" kern="1200">
          <a:solidFill>
            <a:schemeClr val="tx1"/>
          </a:solidFill>
          <a:latin typeface="+mn-lt"/>
          <a:ea typeface="+mn-ea"/>
          <a:cs typeface="+mn-cs"/>
        </a:defRPr>
      </a:lvl6pPr>
      <a:lvl7pPr marL="2970988" indent="-228538" algn="l" defTabSz="457075" rtl="0" eaLnBrk="1" latinLnBrk="0" hangingPunct="1">
        <a:spcBef>
          <a:spcPct val="20000"/>
        </a:spcBef>
        <a:buFont typeface="Arial"/>
        <a:buChar char="•"/>
        <a:defRPr sz="2010" kern="1200">
          <a:solidFill>
            <a:schemeClr val="tx1"/>
          </a:solidFill>
          <a:latin typeface="+mn-lt"/>
          <a:ea typeface="+mn-ea"/>
          <a:cs typeface="+mn-cs"/>
        </a:defRPr>
      </a:lvl7pPr>
      <a:lvl8pPr marL="3428063" indent="-228538" algn="l" defTabSz="457075" rtl="0" eaLnBrk="1" latinLnBrk="0" hangingPunct="1">
        <a:spcBef>
          <a:spcPct val="20000"/>
        </a:spcBef>
        <a:buFont typeface="Arial"/>
        <a:buChar char="•"/>
        <a:defRPr sz="2010" kern="1200">
          <a:solidFill>
            <a:schemeClr val="tx1"/>
          </a:solidFill>
          <a:latin typeface="+mn-lt"/>
          <a:ea typeface="+mn-ea"/>
          <a:cs typeface="+mn-cs"/>
        </a:defRPr>
      </a:lvl8pPr>
      <a:lvl9pPr marL="3885139" indent="-228538" algn="l" defTabSz="457075" rtl="0" eaLnBrk="1" latinLnBrk="0" hangingPunct="1">
        <a:spcBef>
          <a:spcPct val="20000"/>
        </a:spcBef>
        <a:buFont typeface="Arial"/>
        <a:buChar char="•"/>
        <a:defRPr sz="201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075" rtl="0" eaLnBrk="1" latinLnBrk="0" hangingPunct="1">
        <a:defRPr sz="1798" kern="1200">
          <a:solidFill>
            <a:schemeClr val="tx1"/>
          </a:solidFill>
          <a:latin typeface="+mn-lt"/>
          <a:ea typeface="+mn-ea"/>
          <a:cs typeface="+mn-cs"/>
        </a:defRPr>
      </a:lvl1pPr>
      <a:lvl2pPr marL="457075" algn="l" defTabSz="457075" rtl="0" eaLnBrk="1" latinLnBrk="0" hangingPunct="1">
        <a:defRPr sz="1798" kern="1200">
          <a:solidFill>
            <a:schemeClr val="tx1"/>
          </a:solidFill>
          <a:latin typeface="+mn-lt"/>
          <a:ea typeface="+mn-ea"/>
          <a:cs typeface="+mn-cs"/>
        </a:defRPr>
      </a:lvl2pPr>
      <a:lvl3pPr marL="914150" algn="l" defTabSz="457075" rtl="0" eaLnBrk="1" latinLnBrk="0" hangingPunct="1">
        <a:defRPr sz="1798" kern="1200">
          <a:solidFill>
            <a:schemeClr val="tx1"/>
          </a:solidFill>
          <a:latin typeface="+mn-lt"/>
          <a:ea typeface="+mn-ea"/>
          <a:cs typeface="+mn-cs"/>
        </a:defRPr>
      </a:lvl3pPr>
      <a:lvl4pPr marL="1371225" algn="l" defTabSz="457075" rtl="0" eaLnBrk="1" latinLnBrk="0" hangingPunct="1">
        <a:defRPr sz="1798" kern="1200">
          <a:solidFill>
            <a:schemeClr val="tx1"/>
          </a:solidFill>
          <a:latin typeface="+mn-lt"/>
          <a:ea typeface="+mn-ea"/>
          <a:cs typeface="+mn-cs"/>
        </a:defRPr>
      </a:lvl4pPr>
      <a:lvl5pPr marL="1828300" algn="l" defTabSz="457075" rtl="0" eaLnBrk="1" latinLnBrk="0" hangingPunct="1">
        <a:defRPr sz="1798" kern="1200">
          <a:solidFill>
            <a:schemeClr val="tx1"/>
          </a:solidFill>
          <a:latin typeface="+mn-lt"/>
          <a:ea typeface="+mn-ea"/>
          <a:cs typeface="+mn-cs"/>
        </a:defRPr>
      </a:lvl5pPr>
      <a:lvl6pPr marL="2285376" algn="l" defTabSz="457075" rtl="0" eaLnBrk="1" latinLnBrk="0" hangingPunct="1">
        <a:defRPr sz="1798" kern="1200">
          <a:solidFill>
            <a:schemeClr val="tx1"/>
          </a:solidFill>
          <a:latin typeface="+mn-lt"/>
          <a:ea typeface="+mn-ea"/>
          <a:cs typeface="+mn-cs"/>
        </a:defRPr>
      </a:lvl6pPr>
      <a:lvl7pPr marL="2742450" algn="l" defTabSz="457075" rtl="0" eaLnBrk="1" latinLnBrk="0" hangingPunct="1">
        <a:defRPr sz="1798" kern="1200">
          <a:solidFill>
            <a:schemeClr val="tx1"/>
          </a:solidFill>
          <a:latin typeface="+mn-lt"/>
          <a:ea typeface="+mn-ea"/>
          <a:cs typeface="+mn-cs"/>
        </a:defRPr>
      </a:lvl7pPr>
      <a:lvl8pPr marL="3199526" algn="l" defTabSz="457075" rtl="0" eaLnBrk="1" latinLnBrk="0" hangingPunct="1">
        <a:defRPr sz="1798" kern="1200">
          <a:solidFill>
            <a:schemeClr val="tx1"/>
          </a:solidFill>
          <a:latin typeface="+mn-lt"/>
          <a:ea typeface="+mn-ea"/>
          <a:cs typeface="+mn-cs"/>
        </a:defRPr>
      </a:lvl8pPr>
      <a:lvl9pPr marL="3656601" algn="l" defTabSz="457075" rtl="0" eaLnBrk="1" latinLnBrk="0" hangingPunct="1">
        <a:defRPr sz="1798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2138647" y="2132631"/>
            <a:ext cx="5091468" cy="3013454"/>
          </a:xfrm>
          <a:prstGeom prst="rect">
            <a:avLst/>
          </a:prstGeom>
          <a:solidFill>
            <a:srgbClr val="000090">
              <a:alpha val="41176"/>
            </a:srgbClr>
          </a:solidFill>
          <a:ln>
            <a:noFill/>
          </a:ln>
          <a:effectLst>
            <a:outerShdw dist="23000" dir="5400000" rotWithShape="0">
              <a:srgbClr val="000000">
                <a:alpha val="34998"/>
              </a:srgbClr>
            </a:outerShdw>
          </a:effectLst>
        </p:spPr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90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194802" y="2132630"/>
            <a:ext cx="5331543" cy="27629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077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oundrySterling-Book"/>
                <a:ea typeface="+mn-ea"/>
                <a:cs typeface="+mn-cs"/>
              </a:rPr>
              <a:t>Student Communications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2400" dirty="0">
              <a:solidFill>
                <a:prstClr val="white"/>
              </a:solidFill>
              <a:latin typeface="FoundrySterling-Book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oundrySterling-Book"/>
                <a:ea typeface="+mn-ea"/>
                <a:cs typeface="+mn-cs"/>
              </a:rPr>
              <a:t>Dan Selinger</a:t>
            </a:r>
            <a:b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oundrySterling-Book"/>
                <a:ea typeface="+mn-ea"/>
                <a:cs typeface="+mn-cs"/>
              </a:rPr>
            </a:b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oundrySterling-Book"/>
                <a:ea typeface="+mn-ea"/>
                <a:cs typeface="+mn-cs"/>
              </a:rPr>
              <a:t>Head of Communications, AAD </a:t>
            </a:r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FoundrySterling-Book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3704310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25550" y="1136645"/>
            <a:ext cx="922205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Huge breadth of content communicated to students.</a:t>
            </a:r>
          </a:p>
          <a:p>
            <a:pPr marL="0" marR="0" lvl="0" indent="0" algn="l" defTabSz="45707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FoundrySterling-Book"/>
              <a:ea typeface="+mn-ea"/>
              <a:cs typeface="+mn-cs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AFD86F64-7527-46DB-96DB-DF9CE8EAC0D2}"/>
              </a:ext>
            </a:extLst>
          </p:cNvPr>
          <p:cNvSpPr/>
          <p:nvPr/>
        </p:nvSpPr>
        <p:spPr>
          <a:xfrm>
            <a:off x="925550" y="2375209"/>
            <a:ext cx="5018050" cy="36166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 wide range of operational and academic messages 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Not targeted to specific student audiences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Not timed to fit with the student’s journey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1904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45707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798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6227133" y="1832593"/>
            <a:ext cx="5648916" cy="4701928"/>
          </a:xfrm>
          <a:prstGeom prst="rect">
            <a:avLst/>
          </a:prstGeom>
          <a:solidFill>
            <a:schemeClr val="accent4">
              <a:lumMod val="50000"/>
            </a:schemeClr>
          </a:solidFill>
        </p:spPr>
        <p:txBody>
          <a:bodyPr wrap="square">
            <a:spAutoFit/>
          </a:bodyPr>
          <a:lstStyle/>
          <a:p>
            <a:pPr marL="342900" marR="0" lvl="0" indent="-342900" algn="just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Symbol" panose="05050102010706020507" pitchFamily="18" charset="2"/>
              <a:buChar char=""/>
              <a:tabLst/>
              <a:defRPr/>
            </a:pPr>
            <a:r>
              <a:rPr kumimoji="0" lang="en-GB" sz="9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Visa </a:t>
            </a:r>
            <a:r>
              <a:rPr kumimoji="0" lang="en-GB" sz="9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regulations </a:t>
            </a:r>
            <a:r>
              <a:rPr kumimoji="0" lang="en-GB" sz="9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/>
              </a:rPr>
              <a:t>and guidance, certificates of sponsorship, vaccinations</a:t>
            </a:r>
            <a:endParaRPr kumimoji="0" lang="en-GB" sz="9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 algn="just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Symbol" panose="05050102010706020507" pitchFamily="18" charset="2"/>
              <a:buChar char=""/>
              <a:tabLst/>
              <a:defRPr/>
            </a:pPr>
            <a:r>
              <a:rPr kumimoji="0" lang="en-GB" sz="9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Orientation – arrival, getting around, first week activities</a:t>
            </a:r>
          </a:p>
          <a:p>
            <a:pPr marL="342900" marR="0" lvl="0" indent="-342900" algn="just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Symbol" panose="05050102010706020507" pitchFamily="18" charset="2"/>
              <a:buChar char=""/>
              <a:tabLst/>
              <a:defRPr/>
            </a:pPr>
            <a:r>
              <a:rPr kumimoji="0" lang="en-GB" sz="9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Registration – student cards, accessing IT systems, building access, immigration requirements</a:t>
            </a:r>
          </a:p>
          <a:p>
            <a:pPr marL="342900" marR="0" lvl="0" indent="-342900" algn="just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Symbol" panose="05050102010706020507" pitchFamily="18" charset="2"/>
              <a:buChar char=""/>
              <a:tabLst/>
              <a:defRPr/>
            </a:pPr>
            <a:r>
              <a:rPr kumimoji="0" lang="en-GB" sz="9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IT system access, logins, resources, instructions, rules, outages, developments </a:t>
            </a:r>
          </a:p>
          <a:p>
            <a:pPr marL="342900" marR="0" lvl="0" indent="-342900" algn="just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Symbol" panose="05050102010706020507" pitchFamily="18" charset="2"/>
              <a:buChar char=""/>
              <a:tabLst/>
              <a:defRPr/>
            </a:pPr>
            <a:r>
              <a:rPr kumimoji="0" lang="en-GB" sz="9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Fees – payment instructions, hardship funding, future changes to fees</a:t>
            </a:r>
          </a:p>
          <a:p>
            <a:pPr marL="342900" marR="0" lvl="0" indent="-342900" algn="just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Symbol" panose="05050102010706020507" pitchFamily="18" charset="2"/>
              <a:buChar char=""/>
              <a:tabLst/>
              <a:defRPr/>
            </a:pPr>
            <a:r>
              <a:rPr kumimoji="0" lang="en-GB" sz="9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Accommodation – moving requirements, building updates, codes and regulations, advice for living out</a:t>
            </a:r>
          </a:p>
          <a:p>
            <a:pPr marL="342900" marR="0" lvl="0" indent="-342900" algn="just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Symbol" panose="05050102010706020507" pitchFamily="18" charset="2"/>
              <a:buChar char=""/>
              <a:tabLst/>
              <a:defRPr/>
            </a:pPr>
            <a:r>
              <a:rPr kumimoji="0" lang="en-GB" sz="9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Living – safety, security, sustainability, catering menus and hours</a:t>
            </a:r>
          </a:p>
          <a:p>
            <a:pPr marL="342900" marR="0" lvl="0" indent="-342900" algn="just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Symbol" panose="05050102010706020507" pitchFamily="18" charset="2"/>
              <a:buChar char=""/>
              <a:tabLst/>
              <a:defRPr/>
            </a:pPr>
            <a:r>
              <a:rPr kumimoji="0" lang="en-GB" sz="9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Welfare – health notifications, nurse hours, counselling and disability resources</a:t>
            </a:r>
          </a:p>
          <a:p>
            <a:pPr marL="342900" marR="0" lvl="0" indent="-342900" algn="just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Symbol" panose="05050102010706020507" pitchFamily="18" charset="2"/>
              <a:buChar char=""/>
              <a:tabLst/>
              <a:defRPr/>
            </a:pPr>
            <a:r>
              <a:rPr kumimoji="0" lang="en-GB" sz="9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Facilities disruptions and updates (to department, to college)</a:t>
            </a:r>
          </a:p>
          <a:p>
            <a:pPr marL="342900" marR="0" lvl="0" indent="-342900" algn="just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Symbol" panose="05050102010706020507" pitchFamily="18" charset="2"/>
              <a:buChar char=""/>
              <a:tabLst/>
              <a:defRPr/>
            </a:pPr>
            <a:r>
              <a:rPr kumimoji="0" lang="en-GB" sz="9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Procedures for applying for readmission, deferring, suspension of studies, etc.</a:t>
            </a:r>
          </a:p>
          <a:p>
            <a:pPr marL="342900" marR="0" lvl="0" indent="-342900" algn="just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Symbol" panose="05050102010706020507" pitchFamily="18" charset="2"/>
              <a:buChar char=""/>
              <a:tabLst/>
              <a:defRPr/>
            </a:pPr>
            <a:r>
              <a:rPr kumimoji="0" lang="en-GB" sz="9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Matriculation and graduation booking and procedures</a:t>
            </a:r>
          </a:p>
          <a:p>
            <a:pPr marL="342900" marR="0" lvl="0" indent="-342900" algn="just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Symbol" panose="05050102010706020507" pitchFamily="18" charset="2"/>
              <a:buChar char=""/>
              <a:tabLst/>
              <a:defRPr/>
            </a:pPr>
            <a:r>
              <a:rPr kumimoji="0" lang="en-GB" sz="9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Assessment requirements, deadlines, procedures, results</a:t>
            </a:r>
          </a:p>
          <a:p>
            <a:pPr marL="342900" marR="0" lvl="0" indent="-342900" algn="just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Symbol" panose="05050102010706020507" pitchFamily="18" charset="2"/>
              <a:buChar char=""/>
              <a:tabLst/>
              <a:defRPr/>
            </a:pPr>
            <a:r>
              <a:rPr kumimoji="0" lang="en-GB" sz="9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Milestones, thesis submission, viva procedures and booking, examiners information, results</a:t>
            </a:r>
          </a:p>
          <a:p>
            <a:pPr marL="342900" marR="0" lvl="0" indent="-342900" algn="just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Symbol" panose="05050102010706020507" pitchFamily="18" charset="2"/>
              <a:buChar char=""/>
              <a:tabLst/>
              <a:defRPr/>
            </a:pPr>
            <a:r>
              <a:rPr kumimoji="0" lang="en-GB" sz="9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Exam regulations, special adjustments, results</a:t>
            </a:r>
          </a:p>
          <a:p>
            <a:pPr marL="342900" marR="0" lvl="0" indent="-342900" algn="just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Symbol" panose="05050102010706020507" pitchFamily="18" charset="2"/>
              <a:buChar char=""/>
              <a:tabLst/>
              <a:defRPr/>
            </a:pPr>
            <a:r>
              <a:rPr kumimoji="0" lang="en-GB" sz="9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Degree requirements, degree conferrals, transcripts</a:t>
            </a:r>
          </a:p>
          <a:p>
            <a:pPr marL="342900" marR="0" lvl="0" indent="-342900" algn="just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Symbol" panose="05050102010706020507" pitchFamily="18" charset="2"/>
              <a:buChar char=""/>
              <a:tabLst/>
              <a:defRPr/>
            </a:pPr>
            <a:r>
              <a:rPr kumimoji="0" lang="en-GB" sz="9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Other policy and regulation changes</a:t>
            </a:r>
          </a:p>
          <a:p>
            <a:pPr marL="342900" marR="0" lvl="0" indent="-342900" algn="just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Symbol" panose="05050102010706020507" pitchFamily="18" charset="2"/>
              <a:buChar char=""/>
              <a:tabLst/>
              <a:defRPr/>
            </a:pPr>
            <a:r>
              <a:rPr kumimoji="0" lang="en-GB" sz="9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Course materials and lecture content</a:t>
            </a:r>
          </a:p>
          <a:p>
            <a:pPr marL="342900" marR="0" lvl="0" indent="-342900" algn="just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Symbol" panose="05050102010706020507" pitchFamily="18" charset="2"/>
              <a:buChar char=""/>
              <a:tabLst/>
              <a:defRPr/>
            </a:pPr>
            <a:r>
              <a:rPr kumimoji="0" lang="en-GB" sz="9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Changes to classes – times, places, people, content</a:t>
            </a:r>
          </a:p>
          <a:p>
            <a:pPr marL="342900" marR="0" lvl="0" indent="-342900" algn="just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Symbol" panose="05050102010706020507" pitchFamily="18" charset="2"/>
              <a:buChar char=""/>
              <a:tabLst/>
              <a:defRPr/>
            </a:pPr>
            <a:r>
              <a:rPr kumimoji="0" lang="en-GB" sz="9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Department, college, university, library, group/society news</a:t>
            </a:r>
          </a:p>
          <a:p>
            <a:pPr marL="342900" marR="0" lvl="0" indent="-342900" algn="just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Symbol" panose="05050102010706020507" pitchFamily="18" charset="2"/>
              <a:buChar char=""/>
              <a:tabLst/>
              <a:defRPr/>
            </a:pPr>
            <a:r>
              <a:rPr kumimoji="0" lang="en-GB" sz="9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Celebrations of successes of academic staff, and sometimes of students</a:t>
            </a:r>
          </a:p>
          <a:p>
            <a:pPr marL="342900" marR="0" lvl="0" indent="-342900" algn="just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Symbol" panose="05050102010706020507" pitchFamily="18" charset="2"/>
              <a:buChar char=""/>
              <a:tabLst/>
              <a:defRPr/>
            </a:pPr>
            <a:r>
              <a:rPr kumimoji="0" lang="en-GB" sz="9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Seminar and lecture events, related academic events</a:t>
            </a:r>
          </a:p>
          <a:p>
            <a:pPr marL="342900" marR="0" lvl="0" indent="-342900" algn="just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Symbol" panose="05050102010706020507" pitchFamily="18" charset="2"/>
              <a:buChar char=""/>
              <a:tabLst/>
              <a:defRPr/>
            </a:pPr>
            <a:r>
              <a:rPr kumimoji="0" lang="en-GB" sz="9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Updates and schedules from clubs, societies, sports</a:t>
            </a:r>
          </a:p>
          <a:p>
            <a:pPr marL="342900" marR="0" lvl="0" indent="-342900" algn="just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Symbol" panose="05050102010706020507" pitchFamily="18" charset="2"/>
              <a:buChar char=""/>
              <a:tabLst/>
              <a:defRPr/>
            </a:pPr>
            <a:r>
              <a:rPr kumimoji="0" lang="en-GB" sz="9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Other events – museums, research engagement, orientation, information fairs, job fairs, etc.</a:t>
            </a:r>
          </a:p>
          <a:p>
            <a:pPr marL="342900" marR="0" lvl="0" indent="-342900" algn="just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Symbol" panose="05050102010706020507" pitchFamily="18" charset="2"/>
              <a:buChar char=""/>
              <a:tabLst/>
              <a:defRPr/>
            </a:pPr>
            <a:r>
              <a:rPr kumimoji="0" lang="en-GB" sz="9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Training opportunities, workshops, conferences</a:t>
            </a:r>
          </a:p>
          <a:p>
            <a:pPr marL="342900" marR="0" lvl="0" indent="-342900" algn="just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Symbol" panose="05050102010706020507" pitchFamily="18" charset="2"/>
              <a:buChar char=""/>
              <a:tabLst/>
              <a:defRPr/>
            </a:pPr>
            <a:r>
              <a:rPr kumimoji="0" lang="en-GB" sz="9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Scholarship and funding opportunities (internal and external)</a:t>
            </a:r>
          </a:p>
          <a:p>
            <a:pPr marL="342900" marR="0" lvl="0" indent="-342900" algn="just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Symbol" panose="05050102010706020507" pitchFamily="18" charset="2"/>
              <a:buChar char=""/>
              <a:tabLst/>
              <a:defRPr/>
            </a:pPr>
            <a:r>
              <a:rPr kumimoji="0" lang="en-GB" sz="9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Job opportunities, internships, career guidance</a:t>
            </a:r>
          </a:p>
          <a:p>
            <a:pPr marL="342900" marR="0" lvl="0" indent="-342900" algn="just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Symbol" panose="05050102010706020507" pitchFamily="18" charset="2"/>
              <a:buChar char=""/>
              <a:tabLst/>
              <a:defRPr/>
            </a:pPr>
            <a:r>
              <a:rPr kumimoji="0" lang="en-GB" sz="9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Social events (in departments, in colleges, for clubs and societies)</a:t>
            </a:r>
          </a:p>
          <a:p>
            <a:pPr marL="342900" marR="0" lvl="0" indent="-342900" algn="just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Symbol" panose="05050102010706020507" pitchFamily="18" charset="2"/>
              <a:buChar char=""/>
              <a:tabLst/>
              <a:defRPr/>
            </a:pPr>
            <a:r>
              <a:rPr kumimoji="0" lang="en-GB" sz="9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Requests to participate – volunteering, speaking, representing, as research participants</a:t>
            </a:r>
          </a:p>
          <a:p>
            <a:pPr marL="342900" marR="0" lvl="0" indent="-342900" algn="just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Symbol" panose="05050102010706020507" pitchFamily="18" charset="2"/>
              <a:buChar char=""/>
              <a:tabLst/>
              <a:defRPr/>
            </a:pPr>
            <a:r>
              <a:rPr kumimoji="0" lang="en-GB" sz="9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Requests to feedback – surveys, focus groups, through representatives</a:t>
            </a:r>
          </a:p>
        </p:txBody>
      </p:sp>
    </p:spTree>
    <p:extLst>
      <p:ext uri="{BB962C8B-B14F-4D97-AF65-F5344CB8AC3E}">
        <p14:creationId xmlns:p14="http://schemas.microsoft.com/office/powerpoint/2010/main" val="10193759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500"/>
                            </p:stCondLst>
                            <p:childTnLst>
                              <p:par>
                                <p:cTn id="4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0"/>
                            </p:stCondLst>
                            <p:childTnLst>
                              <p:par>
                                <p:cTn id="4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500"/>
                            </p:stCondLst>
                            <p:childTnLst>
                              <p:par>
                                <p:cTn id="4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6000"/>
                            </p:stCondLst>
                            <p:childTnLst>
                              <p:par>
                                <p:cTn id="5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6500"/>
                            </p:stCondLst>
                            <p:childTnLst>
                              <p:par>
                                <p:cTn id="5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4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7000"/>
                            </p:stCondLst>
                            <p:childTnLst>
                              <p:par>
                                <p:cTn id="6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4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7500"/>
                            </p:stCondLst>
                            <p:childTnLst>
                              <p:par>
                                <p:cTn id="6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4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8000"/>
                            </p:stCondLst>
                            <p:childTnLst>
                              <p:par>
                                <p:cTn id="6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4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8500"/>
                            </p:stCondLst>
                            <p:childTnLst>
                              <p:par>
                                <p:cTn id="7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4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9000"/>
                            </p:stCondLst>
                            <p:childTnLst>
                              <p:par>
                                <p:cTn id="7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4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9500"/>
                            </p:stCondLst>
                            <p:childTnLst>
                              <p:par>
                                <p:cTn id="8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4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10000"/>
                            </p:stCondLst>
                            <p:childTnLst>
                              <p:par>
                                <p:cTn id="8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0" end="2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4">
                                            <p:txEl>
                                              <p:pRg st="20" end="2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10500"/>
                            </p:stCondLst>
                            <p:childTnLst>
                              <p:par>
                                <p:cTn id="8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1" end="2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4">
                                            <p:txEl>
                                              <p:pRg st="21" end="2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11000"/>
                            </p:stCondLst>
                            <p:childTnLst>
                              <p:par>
                                <p:cTn id="9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2" end="2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4">
                                            <p:txEl>
                                              <p:pRg st="22" end="2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11500"/>
                            </p:stCondLst>
                            <p:childTnLst>
                              <p:par>
                                <p:cTn id="9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3" end="2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4">
                                            <p:txEl>
                                              <p:pRg st="23" end="2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12000"/>
                            </p:stCondLst>
                            <p:childTnLst>
                              <p:par>
                                <p:cTn id="10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4" end="2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4">
                                            <p:txEl>
                                              <p:pRg st="24" end="2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12500"/>
                            </p:stCondLst>
                            <p:childTnLst>
                              <p:par>
                                <p:cTn id="10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5" end="2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4">
                                            <p:txEl>
                                              <p:pRg st="25" end="2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13000"/>
                            </p:stCondLst>
                            <p:childTnLst>
                              <p:par>
                                <p:cTn id="10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6" end="2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1" dur="500"/>
                                        <p:tgtEl>
                                          <p:spTgt spid="4">
                                            <p:txEl>
                                              <p:pRg st="26" end="2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13500"/>
                            </p:stCondLst>
                            <p:childTnLst>
                              <p:par>
                                <p:cTn id="1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7" end="2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5" dur="500"/>
                                        <p:tgtEl>
                                          <p:spTgt spid="4">
                                            <p:txEl>
                                              <p:pRg st="27" end="2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>
                            <p:stCondLst>
                              <p:cond delay="14000"/>
                            </p:stCondLst>
                            <p:childTnLst>
                              <p:par>
                                <p:cTn id="1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8" end="2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9" dur="500"/>
                                        <p:tgtEl>
                                          <p:spTgt spid="4">
                                            <p:txEl>
                                              <p:pRg st="28" end="2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senorhoward.com/blog/wp-content/uploads/2015/03/Confused-student-banner.jpg">
            <a:extLst>
              <a:ext uri="{FF2B5EF4-FFF2-40B4-BE49-F238E27FC236}">
                <a16:creationId xmlns:a16="http://schemas.microsoft.com/office/drawing/2014/main" id="{8404183A-D9D6-49B7-A6E7-65B3BC68C8D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8016" y="1025133"/>
            <a:ext cx="7870557" cy="52418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62638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25550" y="1136645"/>
            <a:ext cx="86331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Students prefer formal channels for formal content.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FoundrySterling-Book"/>
              <a:ea typeface="+mn-ea"/>
              <a:cs typeface="+mn-cs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AFD86F64-7527-46DB-96DB-DF9CE8EAC0D2}"/>
              </a:ext>
            </a:extLst>
          </p:cNvPr>
          <p:cNvSpPr/>
          <p:nvPr/>
        </p:nvSpPr>
        <p:spPr>
          <a:xfrm>
            <a:off x="733646" y="2086892"/>
            <a:ext cx="5475768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Email is the most frequently checked and preferred channel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True for all content, but especially educational information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Social media used, for informal news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Facebook the most used social media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aphicFrame>
        <p:nvGraphicFramePr>
          <p:cNvPr id="8" name="Chart 7"/>
          <p:cNvGraphicFramePr>
            <a:graphicFrameLocks/>
          </p:cNvGraphicFramePr>
          <p:nvPr>
            <p:extLst/>
          </p:nvPr>
        </p:nvGraphicFramePr>
        <p:xfrm>
          <a:off x="6623739" y="1671926"/>
          <a:ext cx="5034773" cy="29083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5" name="Chart 4"/>
          <p:cNvGraphicFramePr/>
          <p:nvPr>
            <p:extLst/>
          </p:nvPr>
        </p:nvGraphicFramePr>
        <p:xfrm>
          <a:off x="6623739" y="4720281"/>
          <a:ext cx="5034773" cy="176289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412394067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Chart 5"/>
          <p:cNvGraphicFramePr/>
          <p:nvPr/>
        </p:nvGraphicFramePr>
        <p:xfrm>
          <a:off x="7036527" y="3196047"/>
          <a:ext cx="4746804" cy="357051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925550" y="1136645"/>
            <a:ext cx="86331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Students want more than just operational notices.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FoundrySterling-Book"/>
              <a:ea typeface="+mn-ea"/>
              <a:cs typeface="+mn-cs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AFD86F64-7527-46DB-96DB-DF9CE8EAC0D2}"/>
              </a:ext>
            </a:extLst>
          </p:cNvPr>
          <p:cNvSpPr/>
          <p:nvPr/>
        </p:nvSpPr>
        <p:spPr>
          <a:xfrm>
            <a:off x="472388" y="1947555"/>
            <a:ext cx="9941442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Educational, professional, personal and social opportunities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Sense of community with ‘the university’ and students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Elements of student voice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Informative yet supportive and personable tone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Two-way dialogue; reply to queries and feedback</a:t>
            </a:r>
          </a:p>
        </p:txBody>
      </p:sp>
    </p:spTree>
    <p:extLst>
      <p:ext uri="{BB962C8B-B14F-4D97-AF65-F5344CB8AC3E}">
        <p14:creationId xmlns:p14="http://schemas.microsoft.com/office/powerpoint/2010/main" val="249661104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25551" y="1136645"/>
            <a:ext cx="7705493" cy="11332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Other universities have more sophisticated students communications activities.</a:t>
            </a:r>
          </a:p>
          <a:p>
            <a:pPr marL="0" marR="0" lvl="0" indent="0" algn="l" defTabSz="45707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64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FoundrySterling-Book"/>
              <a:ea typeface="+mn-ea"/>
              <a:cs typeface="+mn-cs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AFD86F64-7527-46DB-96DB-DF9CE8EAC0D2}"/>
              </a:ext>
            </a:extLst>
          </p:cNvPr>
          <p:cNvSpPr/>
          <p:nvPr/>
        </p:nvSpPr>
        <p:spPr>
          <a:xfrm>
            <a:off x="925551" y="2269904"/>
            <a:ext cx="6757640" cy="3692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Portals, intranets and mobile apps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Sharing student data with students to improve learning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Organising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and segmenting content around the student journey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Adapting their tone to the student mood</a:t>
            </a:r>
            <a:endParaRPr kumimoji="0" lang="en-US" sz="1904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45707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798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4" name="Picture 3" descr="myUCL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3843" y="969413"/>
            <a:ext cx="3143885" cy="569976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10346115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2138647" y="2132631"/>
            <a:ext cx="5091468" cy="3013454"/>
          </a:xfrm>
          <a:prstGeom prst="rect">
            <a:avLst/>
          </a:prstGeom>
          <a:solidFill>
            <a:srgbClr val="000090">
              <a:alpha val="41176"/>
            </a:srgbClr>
          </a:solidFill>
          <a:ln>
            <a:noFill/>
          </a:ln>
          <a:effectLst>
            <a:outerShdw dist="23000" dir="5400000" rotWithShape="0">
              <a:srgbClr val="000000">
                <a:alpha val="34998"/>
              </a:srgbClr>
            </a:outerShdw>
          </a:effectLst>
        </p:spPr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90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194802" y="2132630"/>
            <a:ext cx="5331543" cy="16549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077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oundrySterling-Book"/>
                <a:ea typeface="+mn-ea"/>
                <a:cs typeface="+mn-cs"/>
              </a:rPr>
              <a:t>What happens next?</a:t>
            </a:r>
          </a:p>
        </p:txBody>
      </p:sp>
    </p:spTree>
    <p:extLst>
      <p:ext uri="{BB962C8B-B14F-4D97-AF65-F5344CB8AC3E}">
        <p14:creationId xmlns:p14="http://schemas.microsoft.com/office/powerpoint/2010/main" val="245496180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68647" y="1177900"/>
            <a:ext cx="858195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07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dirty="0"/>
              <a:t>Strategy 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EDC748C1-DB66-4462-B128-31E431DE9B5F}"/>
              </a:ext>
            </a:extLst>
          </p:cNvPr>
          <p:cNvSpPr/>
          <p:nvPr/>
        </p:nvSpPr>
        <p:spPr>
          <a:xfrm>
            <a:off x="2449427" y="2198488"/>
            <a:ext cx="3066815" cy="1096067"/>
          </a:xfrm>
          <a:prstGeom prst="rect">
            <a:avLst/>
          </a:prstGeom>
          <a:solidFill>
            <a:srgbClr val="C00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539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Holistic approach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01A82BC9-D660-4CDD-A603-7D3D42D4185C}"/>
              </a:ext>
            </a:extLst>
          </p:cNvPr>
          <p:cNvSpPr/>
          <p:nvPr/>
        </p:nvSpPr>
        <p:spPr>
          <a:xfrm>
            <a:off x="6380025" y="2198487"/>
            <a:ext cx="3066815" cy="1096067"/>
          </a:xfrm>
          <a:prstGeom prst="rect">
            <a:avLst/>
          </a:prstGeom>
          <a:solidFill>
            <a:srgbClr val="C00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539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Student-centricity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F5F997E3-616B-46E9-9560-AA87CF80D549}"/>
              </a:ext>
            </a:extLst>
          </p:cNvPr>
          <p:cNvSpPr/>
          <p:nvPr/>
        </p:nvSpPr>
        <p:spPr>
          <a:xfrm>
            <a:off x="2449427" y="5303387"/>
            <a:ext cx="3066815" cy="1096067"/>
          </a:xfrm>
          <a:prstGeom prst="rect">
            <a:avLst/>
          </a:prstGeom>
          <a:solidFill>
            <a:srgbClr val="C00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539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Technology 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194429F3-5F67-46E2-AE59-5C90800F3ED5}"/>
              </a:ext>
            </a:extLst>
          </p:cNvPr>
          <p:cNvSpPr/>
          <p:nvPr/>
        </p:nvSpPr>
        <p:spPr>
          <a:xfrm>
            <a:off x="6380025" y="5303386"/>
            <a:ext cx="3066815" cy="1096067"/>
          </a:xfrm>
          <a:prstGeom prst="rect">
            <a:avLst/>
          </a:prstGeom>
          <a:solidFill>
            <a:srgbClr val="C00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539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Student voice 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6F6F68B7-03D8-44E5-91A2-6B4878CF8780}"/>
              </a:ext>
            </a:extLst>
          </p:cNvPr>
          <p:cNvSpPr/>
          <p:nvPr/>
        </p:nvSpPr>
        <p:spPr>
          <a:xfrm>
            <a:off x="4426580" y="3750937"/>
            <a:ext cx="3066815" cy="1096067"/>
          </a:xfrm>
          <a:prstGeom prst="rect">
            <a:avLst/>
          </a:prstGeom>
          <a:solidFill>
            <a:srgbClr val="C00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539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Collaboration</a:t>
            </a:r>
          </a:p>
        </p:txBody>
      </p:sp>
    </p:spTree>
    <p:extLst>
      <p:ext uri="{BB962C8B-B14F-4D97-AF65-F5344CB8AC3E}">
        <p14:creationId xmlns:p14="http://schemas.microsoft.com/office/powerpoint/2010/main" val="372507122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63726" y="1036097"/>
            <a:ext cx="1020336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sz="2800" b="1" dirty="0">
                <a:solidFill>
                  <a:prstClr val="black"/>
                </a:solidFill>
              </a:rPr>
              <a:t>Student communications – overview</a:t>
            </a:r>
            <a:endParaRPr lang="en-US" sz="1164" dirty="0">
              <a:solidFill>
                <a:prstClr val="white"/>
              </a:solidFill>
              <a:latin typeface="FoundrySterling-Book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C44B15F5-82A0-46AF-9297-10C1389FF134}"/>
              </a:ext>
            </a:extLst>
          </p:cNvPr>
          <p:cNvSpPr/>
          <p:nvPr/>
        </p:nvSpPr>
        <p:spPr>
          <a:xfrm>
            <a:off x="1647823" y="2872377"/>
            <a:ext cx="4972051" cy="903492"/>
          </a:xfrm>
          <a:prstGeom prst="rect">
            <a:avLst/>
          </a:prstGeom>
          <a:solidFill>
            <a:srgbClr val="00206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/>
              <a:t>Email</a:t>
            </a:r>
            <a:br>
              <a:rPr lang="en-GB" b="1" dirty="0"/>
            </a:br>
            <a:r>
              <a:rPr lang="en-GB" sz="1200" dirty="0"/>
              <a:t>Regular, targeted and relevant </a:t>
            </a:r>
            <a:r>
              <a:rPr lang="en-GB" sz="1200" b="1" dirty="0"/>
              <a:t>e-newsletters</a:t>
            </a:r>
            <a:r>
              <a:rPr lang="en-GB" sz="1200" dirty="0"/>
              <a:t> to offer-holders and current students that inform and inspire. </a:t>
            </a:r>
            <a:endParaRPr lang="en-GB" b="1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DB5EBC7C-F438-418D-A2FB-2946A5E4EB3E}"/>
              </a:ext>
            </a:extLst>
          </p:cNvPr>
          <p:cNvSpPr/>
          <p:nvPr/>
        </p:nvSpPr>
        <p:spPr>
          <a:xfrm>
            <a:off x="6849499" y="2872377"/>
            <a:ext cx="4542400" cy="903492"/>
          </a:xfrm>
          <a:prstGeom prst="rect">
            <a:avLst/>
          </a:prstGeom>
          <a:solidFill>
            <a:srgbClr val="00206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/>
              <a:t>Social</a:t>
            </a:r>
          </a:p>
          <a:p>
            <a:pPr algn="ctr"/>
            <a:r>
              <a:rPr lang="en-GB" sz="1200" dirty="0"/>
              <a:t>Dynamic, engaging, and responsive core </a:t>
            </a:r>
            <a:r>
              <a:rPr lang="en-GB" sz="1200" b="1" dirty="0"/>
              <a:t>Facebook</a:t>
            </a:r>
            <a:r>
              <a:rPr lang="en-GB" sz="1200" dirty="0"/>
              <a:t> and </a:t>
            </a:r>
            <a:r>
              <a:rPr lang="en-GB" sz="1200" b="1" dirty="0"/>
              <a:t>Twitter</a:t>
            </a:r>
            <a:r>
              <a:rPr lang="en-GB" sz="1200" dirty="0"/>
              <a:t> channels </a:t>
            </a:r>
            <a:endParaRPr lang="en-GB" sz="1600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69362096-1DD0-4922-9E81-21CDE3C5BBAF}"/>
              </a:ext>
            </a:extLst>
          </p:cNvPr>
          <p:cNvSpPr/>
          <p:nvPr/>
        </p:nvSpPr>
        <p:spPr>
          <a:xfrm>
            <a:off x="1647824" y="4203057"/>
            <a:ext cx="9744075" cy="881755"/>
          </a:xfrm>
          <a:prstGeom prst="rect">
            <a:avLst/>
          </a:prstGeom>
          <a:solidFill>
            <a:srgbClr val="00206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/>
              <a:t>Web</a:t>
            </a:r>
          </a:p>
          <a:p>
            <a:pPr algn="ctr"/>
            <a:r>
              <a:rPr lang="en-GB" sz="1200" b="1" dirty="0"/>
              <a:t>Oxford Students website</a:t>
            </a:r>
            <a:r>
              <a:rPr lang="en-GB" sz="1200" dirty="0"/>
              <a:t>: a gateway for student information throughout the student journey </a:t>
            </a:r>
            <a:endParaRPr lang="en-GB" sz="1600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2DC047C3-290E-4BC0-9AB4-94356740BC59}"/>
              </a:ext>
            </a:extLst>
          </p:cNvPr>
          <p:cNvSpPr/>
          <p:nvPr/>
        </p:nvSpPr>
        <p:spPr>
          <a:xfrm>
            <a:off x="1647823" y="1749463"/>
            <a:ext cx="9744076" cy="632765"/>
          </a:xfrm>
          <a:prstGeom prst="rect">
            <a:avLst/>
          </a:prstGeom>
          <a:solidFill>
            <a:schemeClr val="accent4">
              <a:lumMod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/>
              <a:t>Current students (offer-holder to graduation) </a:t>
            </a:r>
            <a:br>
              <a:rPr lang="en-GB" b="1" dirty="0"/>
            </a:br>
            <a:r>
              <a:rPr lang="en-GB" sz="1200" dirty="0"/>
              <a:t>Recognising our diverse mix of students – UG, PG, UK, international, part-time, full time etc. </a:t>
            </a:r>
            <a:endParaRPr lang="en-GB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B3D7AA98-C08C-4EEA-9246-054994E9DA88}"/>
              </a:ext>
            </a:extLst>
          </p:cNvPr>
          <p:cNvSpPr/>
          <p:nvPr/>
        </p:nvSpPr>
        <p:spPr>
          <a:xfrm>
            <a:off x="3648739" y="5612126"/>
            <a:ext cx="1800000" cy="1080834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GB" b="1" dirty="0"/>
              <a:t>Collaboration</a:t>
            </a:r>
            <a:br>
              <a:rPr lang="en-GB" b="1" dirty="0"/>
            </a:br>
            <a:r>
              <a:rPr lang="en-GB" sz="1100" dirty="0"/>
              <a:t>Working together to reduce duplication and increase impact across the collegiate University</a:t>
            </a:r>
            <a:endParaRPr lang="en-GB" b="1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8FE30D18-AD77-4F2F-8F3C-43B39981407C}"/>
              </a:ext>
            </a:extLst>
          </p:cNvPr>
          <p:cNvSpPr/>
          <p:nvPr/>
        </p:nvSpPr>
        <p:spPr>
          <a:xfrm>
            <a:off x="5647469" y="5612127"/>
            <a:ext cx="1800000" cy="1080833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GB" b="1" dirty="0"/>
              <a:t>Technology</a:t>
            </a:r>
          </a:p>
          <a:p>
            <a:pPr algn="ctr"/>
            <a:r>
              <a:rPr lang="en-GB" sz="1100" dirty="0"/>
              <a:t>Using data to target and evaluate communications. Evaluating new technology. </a:t>
            </a:r>
            <a:endParaRPr lang="en-GB" sz="1100" b="1" dirty="0"/>
          </a:p>
          <a:p>
            <a:pPr algn="ctr"/>
            <a:r>
              <a:rPr lang="en-GB" dirty="0"/>
              <a:t> 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3270E329-1068-4AD2-9B46-D5E2D52B73BD}"/>
              </a:ext>
            </a:extLst>
          </p:cNvPr>
          <p:cNvSpPr/>
          <p:nvPr/>
        </p:nvSpPr>
        <p:spPr>
          <a:xfrm>
            <a:off x="7593169" y="5612128"/>
            <a:ext cx="1800000" cy="1080832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GB" b="1" dirty="0"/>
              <a:t>Tone</a:t>
            </a:r>
            <a:br>
              <a:rPr lang="en-GB" b="1" dirty="0"/>
            </a:br>
            <a:r>
              <a:rPr lang="en-GB" sz="1200" dirty="0"/>
              <a:t>Issuing guidance and templates to ensure communications resonate with students. </a:t>
            </a:r>
            <a:endParaRPr lang="en-GB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3BFA1D40-9EC1-4EF6-A564-8F808C8B28B7}"/>
              </a:ext>
            </a:extLst>
          </p:cNvPr>
          <p:cNvSpPr/>
          <p:nvPr/>
        </p:nvSpPr>
        <p:spPr>
          <a:xfrm>
            <a:off x="1651465" y="5621271"/>
            <a:ext cx="1800000" cy="1080831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GB" b="1" dirty="0"/>
              <a:t>Planning</a:t>
            </a:r>
            <a:br>
              <a:rPr lang="en-GB" b="1" dirty="0"/>
            </a:br>
            <a:r>
              <a:rPr lang="en-GB" sz="1200" dirty="0"/>
              <a:t>Advance and responsive content planning to ensure relevance. </a:t>
            </a:r>
            <a:endParaRPr lang="en-GB" b="1" dirty="0"/>
          </a:p>
          <a:p>
            <a:pPr algn="ctr"/>
            <a:endParaRPr lang="en-GB" b="1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7F8C16E6-C125-4CB2-AFC8-CABE974350D7}"/>
              </a:ext>
            </a:extLst>
          </p:cNvPr>
          <p:cNvSpPr/>
          <p:nvPr/>
        </p:nvSpPr>
        <p:spPr>
          <a:xfrm>
            <a:off x="9591899" y="5612127"/>
            <a:ext cx="1800000" cy="1080833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GB" b="1" dirty="0"/>
              <a:t>Student voice</a:t>
            </a:r>
            <a:br>
              <a:rPr lang="en-GB" dirty="0"/>
            </a:br>
            <a:r>
              <a:rPr lang="en-GB" sz="1200" dirty="0"/>
              <a:t>Increasing engagement by telling the story in our students’ voices.  </a:t>
            </a:r>
            <a:endParaRPr lang="en-GB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868A4235-BBEA-4F1A-9D44-543E1F3FC043}"/>
              </a:ext>
            </a:extLst>
          </p:cNvPr>
          <p:cNvSpPr/>
          <p:nvPr/>
        </p:nvSpPr>
        <p:spPr>
          <a:xfrm>
            <a:off x="164432" y="3000957"/>
            <a:ext cx="112466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b="1" dirty="0"/>
              <a:t>Outreach </a:t>
            </a:r>
          </a:p>
          <a:p>
            <a:r>
              <a:rPr lang="en-GB" b="1" dirty="0"/>
              <a:t>tools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A1F1E0B2-E327-4B38-A8F1-EEF2D547CD7D}"/>
              </a:ext>
            </a:extLst>
          </p:cNvPr>
          <p:cNvSpPr/>
          <p:nvPr/>
        </p:nvSpPr>
        <p:spPr>
          <a:xfrm>
            <a:off x="164432" y="4198322"/>
            <a:ext cx="94545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b="1" dirty="0"/>
              <a:t>Content</a:t>
            </a:r>
            <a:br>
              <a:rPr lang="en-GB" b="1" dirty="0"/>
            </a:br>
            <a:r>
              <a:rPr lang="en-GB" b="1" dirty="0"/>
              <a:t>hub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3B648875-C52B-4D2F-A811-801CE811523B}"/>
              </a:ext>
            </a:extLst>
          </p:cNvPr>
          <p:cNvSpPr/>
          <p:nvPr/>
        </p:nvSpPr>
        <p:spPr>
          <a:xfrm>
            <a:off x="164432" y="1877732"/>
            <a:ext cx="107753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b="1" dirty="0"/>
              <a:t>Audience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132B1D81-B97D-45B5-94E0-9BDAAD1E1219}"/>
              </a:ext>
            </a:extLst>
          </p:cNvPr>
          <p:cNvSpPr/>
          <p:nvPr/>
        </p:nvSpPr>
        <p:spPr>
          <a:xfrm>
            <a:off x="164432" y="5967878"/>
            <a:ext cx="139929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b="1" dirty="0"/>
              <a:t>Foundations</a:t>
            </a:r>
          </a:p>
        </p:txBody>
      </p:sp>
      <p:sp>
        <p:nvSpPr>
          <p:cNvPr id="17" name="Arrow: Down 16">
            <a:extLst>
              <a:ext uri="{FF2B5EF4-FFF2-40B4-BE49-F238E27FC236}">
                <a16:creationId xmlns:a16="http://schemas.microsoft.com/office/drawing/2014/main" id="{E7DFF205-EA9C-4506-880D-46A15916A03C}"/>
              </a:ext>
            </a:extLst>
          </p:cNvPr>
          <p:cNvSpPr/>
          <p:nvPr/>
        </p:nvSpPr>
        <p:spPr>
          <a:xfrm rot="10800000">
            <a:off x="3704693" y="3828755"/>
            <a:ext cx="343432" cy="319881"/>
          </a:xfrm>
          <a:prstGeom prst="downArrow">
            <a:avLst/>
          </a:prstGeom>
          <a:solidFill>
            <a:schemeClr val="bg1">
              <a:lumMod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" name="Arrow: Down 17">
            <a:extLst>
              <a:ext uri="{FF2B5EF4-FFF2-40B4-BE49-F238E27FC236}">
                <a16:creationId xmlns:a16="http://schemas.microsoft.com/office/drawing/2014/main" id="{66A0C460-0029-40E9-AEA8-6975720BD441}"/>
              </a:ext>
            </a:extLst>
          </p:cNvPr>
          <p:cNvSpPr/>
          <p:nvPr/>
        </p:nvSpPr>
        <p:spPr>
          <a:xfrm rot="10800000">
            <a:off x="9120699" y="3828755"/>
            <a:ext cx="343432" cy="319881"/>
          </a:xfrm>
          <a:prstGeom prst="downArrow">
            <a:avLst/>
          </a:prstGeom>
          <a:solidFill>
            <a:schemeClr val="bg1">
              <a:lumMod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9" name="Arrow: Down 18">
            <a:extLst>
              <a:ext uri="{FF2B5EF4-FFF2-40B4-BE49-F238E27FC236}">
                <a16:creationId xmlns:a16="http://schemas.microsoft.com/office/drawing/2014/main" id="{CE2BA56C-A3FB-4B09-AA2B-DA9C798B57D1}"/>
              </a:ext>
            </a:extLst>
          </p:cNvPr>
          <p:cNvSpPr/>
          <p:nvPr/>
        </p:nvSpPr>
        <p:spPr>
          <a:xfrm rot="10800000">
            <a:off x="3733267" y="2445189"/>
            <a:ext cx="343432" cy="319881"/>
          </a:xfrm>
          <a:prstGeom prst="downArrow">
            <a:avLst/>
          </a:prstGeom>
          <a:solidFill>
            <a:schemeClr val="bg1">
              <a:lumMod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0" name="Arrow: Down 19">
            <a:extLst>
              <a:ext uri="{FF2B5EF4-FFF2-40B4-BE49-F238E27FC236}">
                <a16:creationId xmlns:a16="http://schemas.microsoft.com/office/drawing/2014/main" id="{3776BECC-A987-4ACE-875E-0C971FD6A752}"/>
              </a:ext>
            </a:extLst>
          </p:cNvPr>
          <p:cNvSpPr/>
          <p:nvPr/>
        </p:nvSpPr>
        <p:spPr>
          <a:xfrm rot="10800000">
            <a:off x="9120699" y="2467362"/>
            <a:ext cx="343432" cy="319881"/>
          </a:xfrm>
          <a:prstGeom prst="downArrow">
            <a:avLst/>
          </a:prstGeom>
          <a:solidFill>
            <a:schemeClr val="bg1">
              <a:lumMod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1" name="Arrow: Down 20">
            <a:extLst>
              <a:ext uri="{FF2B5EF4-FFF2-40B4-BE49-F238E27FC236}">
                <a16:creationId xmlns:a16="http://schemas.microsoft.com/office/drawing/2014/main" id="{220068BB-FC5F-4A80-B09C-DC28A1E7AD8B}"/>
              </a:ext>
            </a:extLst>
          </p:cNvPr>
          <p:cNvSpPr/>
          <p:nvPr/>
        </p:nvSpPr>
        <p:spPr>
          <a:xfrm rot="10800000">
            <a:off x="2345861" y="5188529"/>
            <a:ext cx="343432" cy="319881"/>
          </a:xfrm>
          <a:prstGeom prst="downArrow">
            <a:avLst/>
          </a:prstGeom>
          <a:solidFill>
            <a:schemeClr val="bg1">
              <a:lumMod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2" name="Arrow: Down 21">
            <a:extLst>
              <a:ext uri="{FF2B5EF4-FFF2-40B4-BE49-F238E27FC236}">
                <a16:creationId xmlns:a16="http://schemas.microsoft.com/office/drawing/2014/main" id="{9385611A-545F-4ABC-B5F1-43B31B4FB2F8}"/>
              </a:ext>
            </a:extLst>
          </p:cNvPr>
          <p:cNvSpPr/>
          <p:nvPr/>
        </p:nvSpPr>
        <p:spPr>
          <a:xfrm rot="10800000">
            <a:off x="4430054" y="5188529"/>
            <a:ext cx="343432" cy="319881"/>
          </a:xfrm>
          <a:prstGeom prst="downArrow">
            <a:avLst/>
          </a:prstGeom>
          <a:solidFill>
            <a:schemeClr val="bg1">
              <a:lumMod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3" name="Arrow: Down 22">
            <a:extLst>
              <a:ext uri="{FF2B5EF4-FFF2-40B4-BE49-F238E27FC236}">
                <a16:creationId xmlns:a16="http://schemas.microsoft.com/office/drawing/2014/main" id="{25342FF0-1011-4E00-8D23-BA12DABB1832}"/>
              </a:ext>
            </a:extLst>
          </p:cNvPr>
          <p:cNvSpPr/>
          <p:nvPr/>
        </p:nvSpPr>
        <p:spPr>
          <a:xfrm rot="10800000">
            <a:off x="6394802" y="5188528"/>
            <a:ext cx="343432" cy="319881"/>
          </a:xfrm>
          <a:prstGeom prst="downArrow">
            <a:avLst/>
          </a:prstGeom>
          <a:solidFill>
            <a:schemeClr val="bg1">
              <a:lumMod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4" name="Arrow: Down 23">
            <a:extLst>
              <a:ext uri="{FF2B5EF4-FFF2-40B4-BE49-F238E27FC236}">
                <a16:creationId xmlns:a16="http://schemas.microsoft.com/office/drawing/2014/main" id="{8E88A966-2D46-40FA-8BD9-B8A1802241E2}"/>
              </a:ext>
            </a:extLst>
          </p:cNvPr>
          <p:cNvSpPr/>
          <p:nvPr/>
        </p:nvSpPr>
        <p:spPr>
          <a:xfrm rot="10800000">
            <a:off x="8321453" y="5188528"/>
            <a:ext cx="343432" cy="319881"/>
          </a:xfrm>
          <a:prstGeom prst="downArrow">
            <a:avLst/>
          </a:prstGeom>
          <a:solidFill>
            <a:schemeClr val="bg1">
              <a:lumMod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5" name="Arrow: Down 24">
            <a:extLst>
              <a:ext uri="{FF2B5EF4-FFF2-40B4-BE49-F238E27FC236}">
                <a16:creationId xmlns:a16="http://schemas.microsoft.com/office/drawing/2014/main" id="{860EB96B-245B-40C9-88EB-32ED5A4832AA}"/>
              </a:ext>
            </a:extLst>
          </p:cNvPr>
          <p:cNvSpPr/>
          <p:nvPr/>
        </p:nvSpPr>
        <p:spPr>
          <a:xfrm rot="10800000">
            <a:off x="10438868" y="5188529"/>
            <a:ext cx="343432" cy="319881"/>
          </a:xfrm>
          <a:prstGeom prst="downArrow">
            <a:avLst/>
          </a:prstGeom>
          <a:solidFill>
            <a:schemeClr val="bg1">
              <a:lumMod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2578225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Picture 25">
            <a:extLst>
              <a:ext uri="{FF2B5EF4-FFF2-40B4-BE49-F238E27FC236}">
                <a16:creationId xmlns:a16="http://schemas.microsoft.com/office/drawing/2014/main" id="{5DDB93A3-0D62-4A42-BE73-A96B556822A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50109" y="1381578"/>
            <a:ext cx="3762375" cy="48006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403CE81A-2D1A-422A-A588-97340A1DC1C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66270" y="1381578"/>
            <a:ext cx="4073009" cy="4800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720159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2138647" y="2132631"/>
            <a:ext cx="5091468" cy="3013454"/>
          </a:xfrm>
          <a:prstGeom prst="rect">
            <a:avLst/>
          </a:prstGeom>
          <a:solidFill>
            <a:srgbClr val="000090">
              <a:alpha val="41176"/>
            </a:srgbClr>
          </a:solidFill>
          <a:ln>
            <a:noFill/>
          </a:ln>
          <a:effectLst>
            <a:outerShdw dist="23000" dir="5400000" rotWithShape="0">
              <a:srgbClr val="000000">
                <a:alpha val="34998"/>
              </a:srgbClr>
            </a:outerShdw>
          </a:effectLst>
        </p:spPr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90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194802" y="2132630"/>
            <a:ext cx="5331543" cy="8736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077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oundrySterling-Book"/>
                <a:ea typeface="+mn-ea"/>
                <a:cs typeface="+mn-cs"/>
              </a:rPr>
              <a:t>How you can help</a:t>
            </a:r>
          </a:p>
        </p:txBody>
      </p:sp>
    </p:spTree>
    <p:extLst>
      <p:ext uri="{BB962C8B-B14F-4D97-AF65-F5344CB8AC3E}">
        <p14:creationId xmlns:p14="http://schemas.microsoft.com/office/powerpoint/2010/main" val="286269515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605AFC9F-7328-4867-9E7C-68E760B03970}"/>
              </a:ext>
            </a:extLst>
          </p:cNvPr>
          <p:cNvSpPr/>
          <p:nvPr/>
        </p:nvSpPr>
        <p:spPr>
          <a:xfrm>
            <a:off x="750848" y="1345262"/>
            <a:ext cx="6096000" cy="584775"/>
          </a:xfrm>
          <a:prstGeom prst="rect">
            <a:avLst/>
          </a:prstGeom>
        </p:spPr>
        <p:txBody>
          <a:bodyPr>
            <a:spAutoFit/>
          </a:bodyPr>
          <a:lstStyle/>
          <a:p>
            <a:pPr lvl="0">
              <a:defRPr/>
            </a:pPr>
            <a:r>
              <a:rPr lang="en-US" sz="3200" b="1" dirty="0">
                <a:solidFill>
                  <a:prstClr val="black"/>
                </a:solidFill>
              </a:rPr>
              <a:t>Who am I and why am I here? 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2661FB9D-E0E7-4281-A949-BB356298918E}"/>
              </a:ext>
            </a:extLst>
          </p:cNvPr>
          <p:cNvSpPr/>
          <p:nvPr/>
        </p:nvSpPr>
        <p:spPr>
          <a:xfrm>
            <a:off x="1406062" y="2664471"/>
            <a:ext cx="9476953" cy="224676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85750" lvl="0" indent="-285750">
              <a:buFontTx/>
              <a:buChar char="-"/>
              <a:defRPr/>
            </a:pPr>
            <a:r>
              <a:rPr lang="en-US" sz="2800" dirty="0">
                <a:solidFill>
                  <a:prstClr val="black"/>
                </a:solidFill>
              </a:rPr>
              <a:t>Head of Communications, Academic Administration Division</a:t>
            </a:r>
            <a:br>
              <a:rPr lang="en-US" sz="2800" dirty="0">
                <a:solidFill>
                  <a:prstClr val="black"/>
                </a:solidFill>
              </a:rPr>
            </a:br>
            <a:endParaRPr lang="en-US" sz="2800" dirty="0">
              <a:solidFill>
                <a:prstClr val="black"/>
              </a:solidFill>
            </a:endParaRPr>
          </a:p>
          <a:p>
            <a:pPr marL="285750" lvl="0" indent="-285750">
              <a:buFontTx/>
              <a:buChar char="-"/>
              <a:defRPr/>
            </a:pPr>
            <a:r>
              <a:rPr lang="en-US" sz="2800" dirty="0">
                <a:solidFill>
                  <a:prstClr val="black"/>
                </a:solidFill>
              </a:rPr>
              <a:t>Just completed a review of current student communications </a:t>
            </a:r>
            <a:br>
              <a:rPr lang="en-US" sz="2800" dirty="0">
                <a:solidFill>
                  <a:prstClr val="black"/>
                </a:solidFill>
              </a:rPr>
            </a:br>
            <a:endParaRPr lang="en-US" sz="2800" dirty="0">
              <a:solidFill>
                <a:prstClr val="black"/>
              </a:solidFill>
            </a:endParaRPr>
          </a:p>
          <a:p>
            <a:pPr marL="285750" lvl="0" indent="-285750">
              <a:buFontTx/>
              <a:buChar char="-"/>
              <a:defRPr/>
            </a:pPr>
            <a:r>
              <a:rPr lang="en-US" sz="2800" dirty="0">
                <a:solidFill>
                  <a:prstClr val="black"/>
                </a:solidFill>
              </a:rPr>
              <a:t>We need your help to improve things</a:t>
            </a:r>
          </a:p>
        </p:txBody>
      </p:sp>
    </p:spTree>
    <p:extLst>
      <p:ext uri="{BB962C8B-B14F-4D97-AF65-F5344CB8AC3E}">
        <p14:creationId xmlns:p14="http://schemas.microsoft.com/office/powerpoint/2010/main" val="227417551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25551" y="1136645"/>
            <a:ext cx="10203366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07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  <a:p>
            <a:pPr marL="0" marR="0" lvl="0" indent="0" algn="l" defTabSz="45707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  <a:p>
            <a:pPr marL="342900" marR="0" lvl="0" indent="-342900" algn="l" defTabSz="45707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lang="en-US" sz="2400" b="1" dirty="0"/>
              <a:t>Help with our planning</a:t>
            </a:r>
          </a:p>
          <a:p>
            <a:pPr marL="285750" marR="0" lvl="0" indent="-285750" algn="l" defTabSz="45707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en-US" dirty="0"/>
              <a:t>Content planning sessions in December – opportunity to get involved</a:t>
            </a:r>
          </a:p>
          <a:p>
            <a:pPr marR="0" lvl="0" algn="l" defTabSz="45707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lang="en-US" dirty="0"/>
          </a:p>
          <a:p>
            <a:pPr marR="0" lvl="0" algn="l" defTabSz="45707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sz="2400" b="1" dirty="0"/>
              <a:t>2. Support our core channels</a:t>
            </a:r>
          </a:p>
          <a:p>
            <a:pPr marL="285750" marR="0" lvl="0" indent="-285750" algn="l" defTabSz="45707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en-US" dirty="0"/>
              <a:t>Help to consolidate our communications by working with us as we develop our website, social media, and email channels. </a:t>
            </a:r>
          </a:p>
          <a:p>
            <a:pPr marR="0" lvl="0" algn="l" defTabSz="45707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lang="en-US" dirty="0"/>
          </a:p>
          <a:p>
            <a:pPr marR="0" lvl="0" algn="l" defTabSz="45707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sz="2400" b="1" dirty="0"/>
              <a:t>3. Join our Student Communications Coalition</a:t>
            </a:r>
          </a:p>
          <a:p>
            <a:pPr marL="285750" marR="0" lvl="0" indent="-285750" algn="l" defTabSz="45707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en-US" dirty="0"/>
              <a:t>Opportunity for those with a passion for student communications to help shape the future</a:t>
            </a:r>
          </a:p>
          <a:p>
            <a:pPr marL="285750" marR="0" lvl="0" indent="-285750" algn="l" defTabSz="45707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endParaRPr lang="en-US" dirty="0"/>
          </a:p>
          <a:p>
            <a:pPr marL="285750" marR="0" lvl="0" indent="-285750" algn="l" defTabSz="45707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endParaRPr lang="en-US" dirty="0"/>
          </a:p>
          <a:p>
            <a:pPr marL="285750" marR="0" lvl="0" indent="-285750" algn="l" defTabSz="45707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endParaRPr lang="en-US" dirty="0"/>
          </a:p>
          <a:p>
            <a:pPr marL="342900" marR="0" lvl="0" indent="-342900" algn="l" defTabSz="45707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endParaRPr lang="en-US" dirty="0"/>
          </a:p>
          <a:p>
            <a:pPr marL="342900" marR="0" lvl="0" indent="-342900" algn="l" defTabSz="45707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endParaRPr lang="en-US" dirty="0"/>
          </a:p>
          <a:p>
            <a:pPr marL="342900" marR="0" lvl="0" indent="-342900" algn="l" defTabSz="45707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8566068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2138647" y="2132631"/>
            <a:ext cx="5091468" cy="3013454"/>
          </a:xfrm>
          <a:prstGeom prst="rect">
            <a:avLst/>
          </a:prstGeom>
          <a:solidFill>
            <a:srgbClr val="000090">
              <a:alpha val="41176"/>
            </a:srgbClr>
          </a:solidFill>
          <a:ln>
            <a:noFill/>
          </a:ln>
          <a:effectLst>
            <a:outerShdw dist="23000" dir="5400000" rotWithShape="0">
              <a:srgbClr val="000000">
                <a:alpha val="34998"/>
              </a:srgbClr>
            </a:outerShdw>
          </a:effectLst>
        </p:spPr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90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194802" y="2132630"/>
            <a:ext cx="5331543" cy="19816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077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oundrySterling-Book"/>
                <a:ea typeface="+mn-ea"/>
                <a:cs typeface="+mn-cs"/>
              </a:rPr>
              <a:t>Get in touch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2400" dirty="0">
              <a:solidFill>
                <a:prstClr val="white"/>
              </a:solidFill>
              <a:latin typeface="FoundrySterling-Book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oundrySterling-Book"/>
                <a:ea typeface="+mn-ea"/>
                <a:cs typeface="+mn-cs"/>
              </a:rPr>
              <a:t>01865 284847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oundrySterling-Book"/>
                <a:ea typeface="+mn-ea"/>
                <a:cs typeface="+mn-cs"/>
              </a:rPr>
              <a:t>Dan.selinger@admin.ox.ac.uk</a:t>
            </a:r>
          </a:p>
        </p:txBody>
      </p:sp>
    </p:spTree>
    <p:extLst>
      <p:ext uri="{BB962C8B-B14F-4D97-AF65-F5344CB8AC3E}">
        <p14:creationId xmlns:p14="http://schemas.microsoft.com/office/powerpoint/2010/main" val="244766982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2138647" y="2132631"/>
            <a:ext cx="5091468" cy="3013454"/>
          </a:xfrm>
          <a:prstGeom prst="rect">
            <a:avLst/>
          </a:prstGeom>
          <a:solidFill>
            <a:srgbClr val="000090">
              <a:alpha val="41176"/>
            </a:srgbClr>
          </a:solidFill>
          <a:ln>
            <a:noFill/>
          </a:ln>
          <a:effectLst>
            <a:outerShdw dist="23000" dir="5400000" rotWithShape="0">
              <a:srgbClr val="000000">
                <a:alpha val="34998"/>
              </a:srgbClr>
            </a:outerShdw>
          </a:effectLst>
        </p:spPr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90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194802" y="2132630"/>
            <a:ext cx="5331543" cy="24362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077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oundrySterling-Book"/>
                <a:ea typeface="+mn-ea"/>
                <a:cs typeface="+mn-cs"/>
              </a:rPr>
              <a:t>But first...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br>
              <a:rPr lang="en-US" sz="5077" dirty="0">
                <a:solidFill>
                  <a:prstClr val="white"/>
                </a:solidFill>
                <a:latin typeface="FoundrySterling-Book"/>
              </a:rPr>
            </a:br>
            <a:r>
              <a:rPr lang="en-US" sz="5077" dirty="0">
                <a:solidFill>
                  <a:prstClr val="white"/>
                </a:solidFill>
                <a:latin typeface="FoundrySterling-Book"/>
              </a:rPr>
              <a:t>….</a:t>
            </a:r>
            <a:r>
              <a:rPr kumimoji="0" lang="en-US" sz="5077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oundrySterling-Book"/>
                <a:ea typeface="+mn-ea"/>
                <a:cs typeface="+mn-cs"/>
              </a:rPr>
              <a:t>a quiz</a:t>
            </a:r>
          </a:p>
        </p:txBody>
      </p:sp>
    </p:spTree>
    <p:extLst>
      <p:ext uri="{BB962C8B-B14F-4D97-AF65-F5344CB8AC3E}">
        <p14:creationId xmlns:p14="http://schemas.microsoft.com/office/powerpoint/2010/main" val="324296228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8ED4C41B-AD71-4055-BC7C-84BB6BFAFFCF}"/>
              </a:ext>
            </a:extLst>
          </p:cNvPr>
          <p:cNvSpPr/>
          <p:nvPr/>
        </p:nvSpPr>
        <p:spPr>
          <a:xfrm>
            <a:off x="925551" y="1793606"/>
            <a:ext cx="8854069" cy="40318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buAutoNum type="arabicPeriod"/>
              <a:defRPr/>
            </a:pPr>
            <a:r>
              <a:rPr lang="en-US" sz="3200" b="1" dirty="0">
                <a:solidFill>
                  <a:prstClr val="black"/>
                </a:solidFill>
              </a:rPr>
              <a:t>How many communications channels at Oxford have students as a core audience?</a:t>
            </a:r>
          </a:p>
          <a:p>
            <a:pPr marL="342900" lvl="0" indent="-342900">
              <a:buAutoNum type="arabicPeriod"/>
              <a:defRPr/>
            </a:pPr>
            <a:endParaRPr lang="en-US" sz="3200" b="1" dirty="0">
              <a:solidFill>
                <a:prstClr val="black"/>
              </a:solidFill>
            </a:endParaRPr>
          </a:p>
          <a:p>
            <a:pPr marL="800100" lvl="1" indent="-342900">
              <a:buAutoNum type="alphaLcPeriod"/>
              <a:defRPr/>
            </a:pPr>
            <a:r>
              <a:rPr lang="en-US" sz="3200" dirty="0">
                <a:solidFill>
                  <a:prstClr val="black"/>
                </a:solidFill>
              </a:rPr>
              <a:t>1-99</a:t>
            </a:r>
          </a:p>
          <a:p>
            <a:pPr marL="800100" lvl="1" indent="-342900">
              <a:buAutoNum type="alphaLcPeriod"/>
              <a:defRPr/>
            </a:pPr>
            <a:r>
              <a:rPr lang="en-US" sz="3200" dirty="0">
                <a:solidFill>
                  <a:prstClr val="black"/>
                </a:solidFill>
              </a:rPr>
              <a:t>100-199</a:t>
            </a:r>
          </a:p>
          <a:p>
            <a:pPr marL="800100" lvl="1" indent="-342900">
              <a:buAutoNum type="alphaLcPeriod"/>
              <a:defRPr/>
            </a:pPr>
            <a:r>
              <a:rPr lang="en-US" sz="3200" dirty="0">
                <a:solidFill>
                  <a:prstClr val="black"/>
                </a:solidFill>
              </a:rPr>
              <a:t>200-299</a:t>
            </a:r>
          </a:p>
          <a:p>
            <a:pPr marL="800100" lvl="1" indent="-342900">
              <a:buAutoNum type="alphaLcPeriod"/>
              <a:defRPr/>
            </a:pPr>
            <a:r>
              <a:rPr lang="en-US" sz="3200" dirty="0">
                <a:solidFill>
                  <a:prstClr val="black"/>
                </a:solidFill>
              </a:rPr>
              <a:t>300+</a:t>
            </a:r>
          </a:p>
          <a:p>
            <a:pPr lvl="0">
              <a:defRPr/>
            </a:pPr>
            <a:endParaRPr lang="en-US" sz="3200" b="1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398193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30439E4D-3E40-42E8-BCDB-B251119BBA26}"/>
              </a:ext>
            </a:extLst>
          </p:cNvPr>
          <p:cNvSpPr/>
          <p:nvPr/>
        </p:nvSpPr>
        <p:spPr>
          <a:xfrm>
            <a:off x="925551" y="2048281"/>
            <a:ext cx="10537903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en-US" sz="3200" b="1" dirty="0">
                <a:solidFill>
                  <a:prstClr val="black"/>
                </a:solidFill>
              </a:rPr>
              <a:t>2. Which social media platform do Oxford undergraduates most commonly use?</a:t>
            </a:r>
            <a:br>
              <a:rPr lang="en-US" sz="3200" b="1" dirty="0">
                <a:solidFill>
                  <a:prstClr val="black"/>
                </a:solidFill>
              </a:rPr>
            </a:br>
            <a:endParaRPr lang="en-US" sz="3200" b="1" dirty="0">
              <a:solidFill>
                <a:prstClr val="black"/>
              </a:solidFill>
            </a:endParaRPr>
          </a:p>
          <a:p>
            <a:pPr marL="800100" lvl="1" indent="-342900">
              <a:buAutoNum type="alphaLcPeriod"/>
              <a:defRPr/>
            </a:pPr>
            <a:r>
              <a:rPr lang="en-US" sz="3200" dirty="0">
                <a:solidFill>
                  <a:prstClr val="black"/>
                </a:solidFill>
              </a:rPr>
              <a:t>Facebook </a:t>
            </a:r>
          </a:p>
          <a:p>
            <a:pPr marL="800100" lvl="1" indent="-342900">
              <a:buAutoNum type="alphaLcPeriod"/>
              <a:defRPr/>
            </a:pPr>
            <a:r>
              <a:rPr lang="en-US" sz="3200" dirty="0">
                <a:solidFill>
                  <a:prstClr val="black"/>
                </a:solidFill>
              </a:rPr>
              <a:t>Snapchat</a:t>
            </a:r>
          </a:p>
          <a:p>
            <a:pPr marL="800100" lvl="1" indent="-342900">
              <a:buAutoNum type="alphaLcPeriod"/>
              <a:defRPr/>
            </a:pPr>
            <a:r>
              <a:rPr lang="en-US" sz="3200" dirty="0">
                <a:solidFill>
                  <a:prstClr val="black"/>
                </a:solidFill>
              </a:rPr>
              <a:t>Instagram</a:t>
            </a:r>
          </a:p>
          <a:p>
            <a:pPr marL="800100" lvl="1" indent="-342900">
              <a:buAutoNum type="alphaLcPeriod"/>
              <a:defRPr/>
            </a:pPr>
            <a:r>
              <a:rPr lang="en-US" sz="3200" dirty="0">
                <a:solidFill>
                  <a:prstClr val="black"/>
                </a:solidFill>
              </a:rPr>
              <a:t>Twitter</a:t>
            </a:r>
          </a:p>
        </p:txBody>
      </p:sp>
    </p:spTree>
    <p:extLst>
      <p:ext uri="{BB962C8B-B14F-4D97-AF65-F5344CB8AC3E}">
        <p14:creationId xmlns:p14="http://schemas.microsoft.com/office/powerpoint/2010/main" val="325049969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2DEC1048-5B2A-4093-9CDD-8C3599139AE5}"/>
              </a:ext>
            </a:extLst>
          </p:cNvPr>
          <p:cNvSpPr/>
          <p:nvPr/>
        </p:nvSpPr>
        <p:spPr>
          <a:xfrm>
            <a:off x="925552" y="2070543"/>
            <a:ext cx="10861288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en-US" sz="3200" b="1" dirty="0">
                <a:solidFill>
                  <a:prstClr val="black"/>
                </a:solidFill>
              </a:rPr>
              <a:t>3. Which of the following do current students say they </a:t>
            </a:r>
            <a:r>
              <a:rPr lang="en-US" sz="3200" b="1" i="1" dirty="0">
                <a:solidFill>
                  <a:prstClr val="black"/>
                </a:solidFill>
              </a:rPr>
              <a:t>don’t</a:t>
            </a:r>
            <a:r>
              <a:rPr lang="en-US" sz="3200" b="1" dirty="0">
                <a:solidFill>
                  <a:prstClr val="black"/>
                </a:solidFill>
              </a:rPr>
              <a:t> </a:t>
            </a:r>
            <a:br>
              <a:rPr lang="en-US" sz="3200" b="1" dirty="0">
                <a:solidFill>
                  <a:prstClr val="black"/>
                </a:solidFill>
              </a:rPr>
            </a:br>
            <a:r>
              <a:rPr lang="en-US" sz="3200" b="1" dirty="0">
                <a:solidFill>
                  <a:prstClr val="black"/>
                </a:solidFill>
              </a:rPr>
              <a:t>receive enough information about? </a:t>
            </a:r>
            <a:br>
              <a:rPr lang="en-US" sz="3200" b="1" dirty="0">
                <a:solidFill>
                  <a:prstClr val="black"/>
                </a:solidFill>
              </a:rPr>
            </a:br>
            <a:endParaRPr lang="en-US" sz="3200" b="1" dirty="0">
              <a:solidFill>
                <a:prstClr val="black"/>
              </a:solidFill>
            </a:endParaRPr>
          </a:p>
          <a:p>
            <a:pPr marL="800100" lvl="1" indent="-342900">
              <a:buAutoNum type="alphaLcPeriod"/>
              <a:defRPr/>
            </a:pPr>
            <a:r>
              <a:rPr lang="en-US" sz="3200" dirty="0">
                <a:solidFill>
                  <a:prstClr val="black"/>
                </a:solidFill>
              </a:rPr>
              <a:t>Gardens and museums</a:t>
            </a:r>
          </a:p>
          <a:p>
            <a:pPr marL="800100" lvl="1" indent="-342900">
              <a:buAutoNum type="alphaLcPeriod"/>
              <a:defRPr/>
            </a:pPr>
            <a:r>
              <a:rPr lang="en-US" sz="3200" dirty="0">
                <a:solidFill>
                  <a:prstClr val="black"/>
                </a:solidFill>
              </a:rPr>
              <a:t>Sport</a:t>
            </a:r>
          </a:p>
          <a:p>
            <a:pPr marL="800100" lvl="1" indent="-342900">
              <a:buAutoNum type="alphaLcPeriod"/>
              <a:defRPr/>
            </a:pPr>
            <a:r>
              <a:rPr lang="en-US" sz="3200" dirty="0">
                <a:solidFill>
                  <a:prstClr val="black"/>
                </a:solidFill>
              </a:rPr>
              <a:t>Fees and scholarship information</a:t>
            </a:r>
          </a:p>
          <a:p>
            <a:pPr marL="800100" lvl="1" indent="-342900">
              <a:buAutoNum type="alphaLcPeriod"/>
              <a:defRPr/>
            </a:pPr>
            <a:r>
              <a:rPr lang="en-US" sz="3200" dirty="0">
                <a:solidFill>
                  <a:prstClr val="black"/>
                </a:solidFill>
              </a:rPr>
              <a:t>IT Services</a:t>
            </a:r>
          </a:p>
        </p:txBody>
      </p:sp>
    </p:spTree>
    <p:extLst>
      <p:ext uri="{BB962C8B-B14F-4D97-AF65-F5344CB8AC3E}">
        <p14:creationId xmlns:p14="http://schemas.microsoft.com/office/powerpoint/2010/main" val="369691477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2138647" y="2132631"/>
            <a:ext cx="5091468" cy="3013454"/>
          </a:xfrm>
          <a:prstGeom prst="rect">
            <a:avLst/>
          </a:prstGeom>
          <a:solidFill>
            <a:srgbClr val="000090">
              <a:alpha val="41176"/>
            </a:srgbClr>
          </a:solidFill>
          <a:ln>
            <a:noFill/>
          </a:ln>
          <a:effectLst>
            <a:outerShdw dist="23000" dir="5400000" rotWithShape="0">
              <a:srgbClr val="000000">
                <a:alpha val="34998"/>
              </a:srgbClr>
            </a:outerShdw>
          </a:effectLst>
        </p:spPr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90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194802" y="2132630"/>
            <a:ext cx="5331543" cy="24362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077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oundrySterling-Book"/>
                <a:ea typeface="+mn-ea"/>
                <a:cs typeface="+mn-cs"/>
              </a:rPr>
              <a:t>Student communications review</a:t>
            </a:r>
          </a:p>
        </p:txBody>
      </p:sp>
    </p:spTree>
    <p:extLst>
      <p:ext uri="{BB962C8B-B14F-4D97-AF65-F5344CB8AC3E}">
        <p14:creationId xmlns:p14="http://schemas.microsoft.com/office/powerpoint/2010/main" val="125792705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25550" y="1136645"/>
            <a:ext cx="922205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About the student communications review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FoundrySterling-Book"/>
              <a:ea typeface="+mn-ea"/>
              <a:cs typeface="+mn-cs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AFD86F64-7527-46DB-96DB-DF9CE8EAC0D2}"/>
              </a:ext>
            </a:extLst>
          </p:cNvPr>
          <p:cNvSpPr/>
          <p:nvPr/>
        </p:nvSpPr>
        <p:spPr>
          <a:xfrm>
            <a:off x="925548" y="2313137"/>
            <a:ext cx="10091497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Conducted during the Long Vacation 2017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en-US" sz="2800" dirty="0">
                <a:solidFill>
                  <a:prstClr val="black"/>
                </a:solidFill>
                <a:latin typeface="Calibri"/>
              </a:rPr>
              <a:t>Managed by Kira Brayman, Ambitious Futures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endParaRPr lang="en-US" sz="2800" dirty="0">
              <a:solidFill>
                <a:prstClr val="black"/>
              </a:solidFill>
              <a:latin typeface="Calibri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Involved surveys, focus groups, communications audit and competitor analysis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endParaRPr lang="en-US" sz="2800" dirty="0">
              <a:solidFill>
                <a:prstClr val="black"/>
              </a:solidFill>
              <a:latin typeface="Calibri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Focused on offer holders and current students only 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344763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25550" y="1136645"/>
            <a:ext cx="9222059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Many people from across the university are communicating with students through many channels, inconsistently.</a:t>
            </a:r>
          </a:p>
          <a:p>
            <a:pPr marL="0" marR="0" lvl="0" indent="0" algn="l" defTabSz="45707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FoundrySterling-Book"/>
              <a:ea typeface="+mn-ea"/>
              <a:cs typeface="+mn-cs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AFD86F64-7527-46DB-96DB-DF9CE8EAC0D2}"/>
              </a:ext>
            </a:extLst>
          </p:cNvPr>
          <p:cNvSpPr/>
          <p:nvPr/>
        </p:nvSpPr>
        <p:spPr>
          <a:xfrm>
            <a:off x="925548" y="2313137"/>
            <a:ext cx="5049949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Some communicate a lot, others very little.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Minimal coordination or collaboration.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4BACC6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4BACC6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Over 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4BACC6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350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4BACC6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channels 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used, with potentially hundreds more.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Predominantly rely on websites and email, but also use social media, print and face-to-face.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6315740" y="2353214"/>
            <a:ext cx="5263116" cy="3539430"/>
          </a:xfrm>
          <a:prstGeom prst="rect">
            <a:avLst/>
          </a:prstGeom>
          <a:solidFill>
            <a:schemeClr val="accent3">
              <a:lumMod val="50000"/>
            </a:schemeClr>
          </a:solidFill>
        </p:spPr>
        <p:txBody>
          <a:bodyPr wrap="square" numCol="3" rtlCol="0">
            <a:spAutoFit/>
          </a:bodyPr>
          <a:lstStyle/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AAD Communications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Careers Service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Language Centre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Proctor’s Office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Sport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IT Services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Estate Services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Divisions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Bodleian Libraries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Gardens and Museums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Department  teaching staff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Departmental communications officers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Department  facilities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Departmental </a:t>
            </a:r>
            <a:r>
              <a:rPr kumimoji="0" lang="en-US" sz="1400" b="0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programme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administrators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Departmental IT teams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College communications officers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College IT teams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College facilities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College catering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College nurses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College library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College tutors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Welfare officers and deans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Chaplaincy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Oxford SU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Research groups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Research </a:t>
            </a:r>
            <a:r>
              <a:rPr kumimoji="0" lang="en-US" sz="1400" b="0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centres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JCRs and MCRs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Clubs and societies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Scholars groups</a:t>
            </a:r>
          </a:p>
        </p:txBody>
      </p:sp>
    </p:spTree>
    <p:extLst>
      <p:ext uri="{BB962C8B-B14F-4D97-AF65-F5344CB8AC3E}">
        <p14:creationId xmlns:p14="http://schemas.microsoft.com/office/powerpoint/2010/main" val="8748291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500"/>
                            </p:stCondLst>
                            <p:childTnLst>
                              <p:par>
                                <p:cTn id="4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0"/>
                            </p:stCondLst>
                            <p:childTnLst>
                              <p:par>
                                <p:cTn id="4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500"/>
                            </p:stCondLst>
                            <p:childTnLst>
                              <p:par>
                                <p:cTn id="4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4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6000"/>
                            </p:stCondLst>
                            <p:childTnLst>
                              <p:par>
                                <p:cTn id="5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4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6500"/>
                            </p:stCondLst>
                            <p:childTnLst>
                              <p:par>
                                <p:cTn id="5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4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7000"/>
                            </p:stCondLst>
                            <p:childTnLst>
                              <p:par>
                                <p:cTn id="6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4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7500"/>
                            </p:stCondLst>
                            <p:childTnLst>
                              <p:par>
                                <p:cTn id="6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4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8000"/>
                            </p:stCondLst>
                            <p:childTnLst>
                              <p:par>
                                <p:cTn id="6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4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8500"/>
                            </p:stCondLst>
                            <p:childTnLst>
                              <p:par>
                                <p:cTn id="7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1" end="2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4">
                                            <p:txEl>
                                              <p:pRg st="21" end="2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9000"/>
                            </p:stCondLst>
                            <p:childTnLst>
                              <p:par>
                                <p:cTn id="7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2" end="2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4">
                                            <p:txEl>
                                              <p:pRg st="22" end="2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9500"/>
                            </p:stCondLst>
                            <p:childTnLst>
                              <p:par>
                                <p:cTn id="8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3" end="2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4">
                                            <p:txEl>
                                              <p:pRg st="23" end="2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10000"/>
                            </p:stCondLst>
                            <p:childTnLst>
                              <p:par>
                                <p:cTn id="8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4" end="2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4">
                                            <p:txEl>
                                              <p:pRg st="24" end="2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10500"/>
                            </p:stCondLst>
                            <p:childTnLst>
                              <p:par>
                                <p:cTn id="8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5" end="2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4">
                                            <p:txEl>
                                              <p:pRg st="25" end="2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11000"/>
                            </p:stCondLst>
                            <p:childTnLst>
                              <p:par>
                                <p:cTn id="9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6" end="2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4">
                                            <p:txEl>
                                              <p:pRg st="26" end="2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11500"/>
                            </p:stCondLst>
                            <p:childTnLst>
                              <p:par>
                                <p:cTn id="9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7" end="2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4">
                                            <p:txEl>
                                              <p:pRg st="27" end="2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12000"/>
                            </p:stCondLst>
                            <p:childTnLst>
                              <p:par>
                                <p:cTn id="10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8" end="2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4">
                                            <p:txEl>
                                              <p:pRg st="28" end="2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12500"/>
                            </p:stCondLst>
                            <p:childTnLst>
                              <p:par>
                                <p:cTn id="10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9" end="2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4">
                                            <p:txEl>
                                              <p:pRg st="29" end="2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13000"/>
                            </p:stCondLst>
                            <p:childTnLst>
                              <p:par>
                                <p:cTn id="10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0" end="3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1" dur="500"/>
                                        <p:tgtEl>
                                          <p:spTgt spid="4">
                                            <p:txEl>
                                              <p:pRg st="30" end="3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13500"/>
                            </p:stCondLst>
                            <p:childTnLst>
                              <p:par>
                                <p:cTn id="1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1" end="3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5" dur="500"/>
                                        <p:tgtEl>
                                          <p:spTgt spid="4">
                                            <p:txEl>
                                              <p:pRg st="31" end="3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>
                            <p:stCondLst>
                              <p:cond delay="14000"/>
                            </p:stCondLst>
                            <p:childTnLst>
                              <p:par>
                                <p:cTn id="1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2" end="3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9" dur="500"/>
                                        <p:tgtEl>
                                          <p:spTgt spid="4">
                                            <p:txEl>
                                              <p:pRg st="32" end="3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0" fill="hold">
                            <p:stCondLst>
                              <p:cond delay="14500"/>
                            </p:stCondLst>
                            <p:childTnLst>
                              <p:par>
                                <p:cTn id="1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3" end="3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3" dur="500"/>
                                        <p:tgtEl>
                                          <p:spTgt spid="4">
                                            <p:txEl>
                                              <p:pRg st="33" end="3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pening slid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Text slid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899</Words>
  <Application>Microsoft Office PowerPoint</Application>
  <PresentationFormat>Widescreen</PresentationFormat>
  <Paragraphs>215</Paragraphs>
  <Slides>21</Slides>
  <Notes>19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21</vt:i4>
      </vt:variant>
    </vt:vector>
  </HeadingPairs>
  <TitlesOfParts>
    <vt:vector size="28" baseType="lpstr">
      <vt:lpstr>Arial</vt:lpstr>
      <vt:lpstr>Calibri</vt:lpstr>
      <vt:lpstr>FoundrySterling-Book</vt:lpstr>
      <vt:lpstr>Symbol</vt:lpstr>
      <vt:lpstr>Times New Roman</vt:lpstr>
      <vt:lpstr>Opening slide</vt:lpstr>
      <vt:lpstr>Text slide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Dan Selinger</dc:creator>
  <cp:lastModifiedBy>Dan Selinger</cp:lastModifiedBy>
  <cp:revision>20</cp:revision>
  <dcterms:created xsi:type="dcterms:W3CDTF">2017-10-30T09:58:27Z</dcterms:created>
  <dcterms:modified xsi:type="dcterms:W3CDTF">2017-11-15T08:19:05Z</dcterms:modified>
</cp:coreProperties>
</file>