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4"/>
  </p:notesMasterIdLst>
  <p:handoutMasterIdLst>
    <p:handoutMasterId r:id="rId45"/>
  </p:handoutMasterIdLst>
  <p:sldIdLst>
    <p:sldId id="355" r:id="rId2"/>
    <p:sldId id="356" r:id="rId3"/>
    <p:sldId id="357" r:id="rId4"/>
    <p:sldId id="358" r:id="rId5"/>
    <p:sldId id="359" r:id="rId6"/>
    <p:sldId id="360" r:id="rId7"/>
    <p:sldId id="361" r:id="rId8"/>
    <p:sldId id="362" r:id="rId9"/>
    <p:sldId id="363" r:id="rId10"/>
    <p:sldId id="364" r:id="rId11"/>
    <p:sldId id="365" r:id="rId12"/>
    <p:sldId id="367" r:id="rId13"/>
    <p:sldId id="379" r:id="rId14"/>
    <p:sldId id="366" r:id="rId15"/>
    <p:sldId id="378" r:id="rId16"/>
    <p:sldId id="369" r:id="rId17"/>
    <p:sldId id="370" r:id="rId18"/>
    <p:sldId id="371" r:id="rId19"/>
    <p:sldId id="372" r:id="rId20"/>
    <p:sldId id="336" r:id="rId21"/>
    <p:sldId id="373" r:id="rId22"/>
    <p:sldId id="374" r:id="rId23"/>
    <p:sldId id="381" r:id="rId24"/>
    <p:sldId id="352" r:id="rId25"/>
    <p:sldId id="376" r:id="rId26"/>
    <p:sldId id="375" r:id="rId27"/>
    <p:sldId id="368" r:id="rId28"/>
    <p:sldId id="330" r:id="rId29"/>
    <p:sldId id="324" r:id="rId30"/>
    <p:sldId id="327" r:id="rId31"/>
    <p:sldId id="328" r:id="rId32"/>
    <p:sldId id="331" r:id="rId33"/>
    <p:sldId id="335" r:id="rId34"/>
    <p:sldId id="337" r:id="rId35"/>
    <p:sldId id="338" r:id="rId36"/>
    <p:sldId id="340" r:id="rId37"/>
    <p:sldId id="341" r:id="rId38"/>
    <p:sldId id="342" r:id="rId39"/>
    <p:sldId id="343" r:id="rId40"/>
    <p:sldId id="329" r:id="rId41"/>
    <p:sldId id="316" r:id="rId42"/>
    <p:sldId id="380" r:id="rId43"/>
  </p:sldIdLst>
  <p:sldSz cx="9144000" cy="6858000" type="screen4x3"/>
  <p:notesSz cx="9931400" cy="6794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CEEFC8"/>
    <a:srgbClr val="CEF2FA"/>
    <a:srgbClr val="ACE8F6"/>
    <a:srgbClr val="FFE11D"/>
    <a:srgbClr val="8FD17A"/>
    <a:srgbClr val="0E070E"/>
    <a:srgbClr val="002147"/>
    <a:srgbClr val="CF78CA"/>
    <a:srgbClr val="FF5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99" autoAdjust="0"/>
  </p:normalViewPr>
  <p:slideViewPr>
    <p:cSldViewPr snapToGrid="0">
      <p:cViewPr varScale="1">
        <p:scale>
          <a:sx n="105" d="100"/>
          <a:sy n="105" d="100"/>
        </p:scale>
        <p:origin x="117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isis.local\IsisNameSpace\Projects\10543%20The%20Health%20Emergency%20Learning%20Platform%20(HELP)\Marketing%20-%20red\Folder\Interesting%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sis.local\IsisNameSpace\Projects\10543%20The%20Health%20Emergency%20Learning%20Platform%20(HELP)\Marketing%20-%20red\Folder\Interesting%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sis.local\IsisNameSpace\Projects\10543%20The%20Health%20Emergency%20Learning%20Platform%20(HELP)\Marketing%20-%20red\Folder\Interesting%20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206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1CE6-4C55-97C7-17061D69320C}"/>
              </c:ext>
            </c:extLst>
          </c:dPt>
          <c:dPt>
            <c:idx val="1"/>
            <c:bubble3D val="0"/>
            <c:spPr>
              <a:solidFill>
                <a:schemeClr val="accent5">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1CE6-4C55-97C7-17061D69320C}"/>
              </c:ext>
            </c:extLst>
          </c:dPt>
          <c:dPt>
            <c:idx val="2"/>
            <c:bubble3D val="0"/>
            <c:spPr>
              <a:solidFill>
                <a:srgbClr val="CEEFC8"/>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1CE6-4C55-97C7-17061D69320C}"/>
              </c:ext>
            </c:extLst>
          </c:dPt>
          <c:dPt>
            <c:idx val="3"/>
            <c:bubble3D val="0"/>
            <c:spPr>
              <a:solidFill>
                <a:srgbClr val="FFE11D"/>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1CE6-4C55-97C7-17061D69320C}"/>
              </c:ext>
            </c:extLst>
          </c:dPt>
          <c:dLbls>
            <c:dLbl>
              <c:idx val="0"/>
              <c:layout>
                <c:manualLayout>
                  <c:x val="-0.1380343394575678"/>
                  <c:y val="-0.1073906386701662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1CE6-4C55-97C7-17061D69320C}"/>
                </c:ext>
              </c:extLst>
            </c:dLbl>
            <c:dLbl>
              <c:idx val="1"/>
              <c:layout>
                <c:manualLayout>
                  <c:x val="0.12754658792650919"/>
                  <c:y val="4.132436570428688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1CE6-4C55-97C7-17061D69320C}"/>
                </c:ext>
              </c:extLst>
            </c:dLbl>
            <c:dLbl>
              <c:idx val="2"/>
              <c:layout>
                <c:manualLayout>
                  <c:x val="1.8863079615048069E-2"/>
                  <c:y val="0.1265077282006415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1CE6-4C55-97C7-17061D69320C}"/>
                </c:ext>
              </c:extLst>
            </c:dLbl>
            <c:dLbl>
              <c:idx val="3"/>
              <c:delete val="1"/>
              <c:extLst>
                <c:ext xmlns:c15="http://schemas.microsoft.com/office/drawing/2012/chart" uri="{CE6537A1-D6FC-4f65-9D91-7224C49458BB}"/>
                <c:ext xmlns:c16="http://schemas.microsoft.com/office/drawing/2014/chart" uri="{C3380CC4-5D6E-409C-BE32-E72D297353CC}">
                  <c16:uniqueId val="{00000007-1CE6-4C55-97C7-17061D69320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Sheet1!$D$20:$D$23</c:f>
              <c:strCache>
                <c:ptCount val="4"/>
                <c:pt idx="0">
                  <c:v>Facebook</c:v>
                </c:pt>
                <c:pt idx="1">
                  <c:v>Twitter</c:v>
                </c:pt>
                <c:pt idx="2">
                  <c:v>LinkedIn</c:v>
                </c:pt>
                <c:pt idx="3">
                  <c:v>Other </c:v>
                </c:pt>
              </c:strCache>
            </c:strRef>
          </c:cat>
          <c:val>
            <c:numRef>
              <c:f>Sheet1!$E$20:$E$23</c:f>
              <c:numCache>
                <c:formatCode>General</c:formatCode>
                <c:ptCount val="4"/>
                <c:pt idx="0">
                  <c:v>60.94</c:v>
                </c:pt>
                <c:pt idx="1">
                  <c:v>34.82</c:v>
                </c:pt>
                <c:pt idx="2">
                  <c:v>3.84</c:v>
                </c:pt>
                <c:pt idx="3">
                  <c:v>0.41</c:v>
                </c:pt>
              </c:numCache>
            </c:numRef>
          </c:val>
          <c:extLst>
            <c:ext xmlns:c16="http://schemas.microsoft.com/office/drawing/2014/chart" uri="{C3380CC4-5D6E-409C-BE32-E72D297353CC}">
              <c16:uniqueId val="{00000008-1CE6-4C55-97C7-17061D69320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2.1230225460121623E-2"/>
          <c:y val="0.92571457711100991"/>
          <c:w val="0.95120538057742787"/>
          <c:h val="7.428542288899009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206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C51-47EE-8815-AFA00261A050}"/>
              </c:ext>
            </c:extLst>
          </c:dPt>
          <c:dPt>
            <c:idx val="1"/>
            <c:bubble3D val="0"/>
            <c:spPr>
              <a:solidFill>
                <a:schemeClr val="accent5">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C51-47EE-8815-AFA00261A050}"/>
              </c:ext>
            </c:extLst>
          </c:dPt>
          <c:dPt>
            <c:idx val="2"/>
            <c:bubble3D val="0"/>
            <c:spPr>
              <a:solidFill>
                <a:schemeClr val="accent1">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FC51-47EE-8815-AFA00261A050}"/>
              </c:ext>
            </c:extLst>
          </c:dPt>
          <c:dPt>
            <c:idx val="3"/>
            <c:bubble3D val="0"/>
            <c:spPr>
              <a:solidFill>
                <a:schemeClr val="accent5">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FC51-47EE-8815-AFA00261A050}"/>
              </c:ext>
            </c:extLst>
          </c:dPt>
          <c:dPt>
            <c:idx val="4"/>
            <c:bubble3D val="0"/>
            <c:spPr>
              <a:solidFill>
                <a:schemeClr val="accent2">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FC51-47EE-8815-AFA00261A050}"/>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FC51-47EE-8815-AFA00261A050}"/>
              </c:ext>
            </c:extLst>
          </c:dPt>
          <c:dLbls>
            <c:dLbl>
              <c:idx val="0"/>
              <c:layout>
                <c:manualLayout>
                  <c:x val="-0.1410605861767279"/>
                  <c:y val="0.11115157480314961"/>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FC51-47EE-8815-AFA00261A050}"/>
                </c:ext>
              </c:extLst>
            </c:dLbl>
            <c:dLbl>
              <c:idx val="1"/>
              <c:layout>
                <c:manualLayout>
                  <c:x val="-2.191819772528434E-2"/>
                  <c:y val="-0.2134193642461359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C51-47EE-8815-AFA00261A050}"/>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FC51-47EE-8815-AFA00261A050}"/>
                </c:ext>
              </c:extLst>
            </c:dLbl>
            <c:dLbl>
              <c:idx val="4"/>
              <c:delete val="1"/>
              <c:extLst>
                <c:ext xmlns:c15="http://schemas.microsoft.com/office/drawing/2012/chart" uri="{CE6537A1-D6FC-4f65-9D91-7224C49458BB}"/>
                <c:ext xmlns:c16="http://schemas.microsoft.com/office/drawing/2014/chart" uri="{C3380CC4-5D6E-409C-BE32-E72D297353CC}">
                  <c16:uniqueId val="{00000009-FC51-47EE-8815-AFA00261A050}"/>
                </c:ext>
              </c:extLst>
            </c:dLbl>
            <c:dLbl>
              <c:idx val="5"/>
              <c:delete val="1"/>
              <c:extLst>
                <c:ext xmlns:c15="http://schemas.microsoft.com/office/drawing/2012/chart" uri="{CE6537A1-D6FC-4f65-9D91-7224C49458BB}"/>
                <c:ext xmlns:c16="http://schemas.microsoft.com/office/drawing/2014/chart" uri="{C3380CC4-5D6E-409C-BE32-E72D297353CC}">
                  <c16:uniqueId val="{0000000B-FC51-47EE-8815-AFA00261A05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Sheet1!$T$18:$T$23</c:f>
              <c:strCache>
                <c:ptCount val="6"/>
                <c:pt idx="0">
                  <c:v>Social</c:v>
                </c:pt>
                <c:pt idx="1">
                  <c:v>Referral</c:v>
                </c:pt>
                <c:pt idx="2">
                  <c:v>Direct</c:v>
                </c:pt>
                <c:pt idx="3">
                  <c:v>Organic search </c:v>
                </c:pt>
                <c:pt idx="4">
                  <c:v>Other</c:v>
                </c:pt>
                <c:pt idx="5">
                  <c:v>Email</c:v>
                </c:pt>
              </c:strCache>
            </c:strRef>
          </c:cat>
          <c:val>
            <c:numRef>
              <c:f>Sheet1!$U$18:$U$23</c:f>
              <c:numCache>
                <c:formatCode>General</c:formatCode>
                <c:ptCount val="6"/>
                <c:pt idx="0">
                  <c:v>33.76</c:v>
                </c:pt>
                <c:pt idx="1">
                  <c:v>29.84</c:v>
                </c:pt>
                <c:pt idx="2">
                  <c:v>27.73</c:v>
                </c:pt>
                <c:pt idx="3">
                  <c:v>7.66</c:v>
                </c:pt>
                <c:pt idx="4">
                  <c:v>0.98</c:v>
                </c:pt>
                <c:pt idx="5">
                  <c:v>0.04</c:v>
                </c:pt>
              </c:numCache>
            </c:numRef>
          </c:val>
          <c:extLst>
            <c:ext xmlns:c16="http://schemas.microsoft.com/office/drawing/2014/chart" uri="{C3380CC4-5D6E-409C-BE32-E72D297353CC}">
              <c16:uniqueId val="{0000000C-FC51-47EE-8815-AFA00261A05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9.6453832670787845E-2"/>
          <c:y val="0.78621771569286258"/>
          <c:w val="0.9010079085747178"/>
          <c:h val="0.2098979294254884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1841287407296"/>
          <c:y val="5.1292294113025161E-2"/>
          <c:w val="0.81482688732877595"/>
          <c:h val="0.65346823292355793"/>
        </c:manualLayout>
      </c:layout>
      <c:lineChart>
        <c:grouping val="standard"/>
        <c:varyColors val="0"/>
        <c:ser>
          <c:idx val="1"/>
          <c:order val="1"/>
          <c:tx>
            <c:strRef>
              <c:f>'LIFE cool info'!$L$3</c:f>
              <c:strCache>
                <c:ptCount val="1"/>
                <c:pt idx="0">
                  <c:v>combined impressions/ tweet day</c:v>
                </c:pt>
              </c:strCache>
            </c:strRef>
          </c:tx>
          <c:spPr>
            <a:ln w="28575" cap="rnd">
              <a:solidFill>
                <a:schemeClr val="accent5"/>
              </a:solidFill>
              <a:round/>
            </a:ln>
            <a:effectLst/>
          </c:spPr>
          <c:marker>
            <c:symbol val="none"/>
          </c:marker>
          <c:dPt>
            <c:idx val="20"/>
            <c:marker>
              <c:symbol val="circle"/>
              <c:size val="10"/>
              <c:spPr>
                <a:solidFill>
                  <a:srgbClr val="FFC000"/>
                </a:solidFill>
                <a:ln w="9525">
                  <a:solidFill>
                    <a:schemeClr val="accent5"/>
                  </a:solidFill>
                </a:ln>
                <a:effectLst/>
              </c:spPr>
            </c:marker>
            <c:bubble3D val="0"/>
            <c:extLst>
              <c:ext xmlns:c16="http://schemas.microsoft.com/office/drawing/2014/chart" uri="{C3380CC4-5D6E-409C-BE32-E72D297353CC}">
                <c16:uniqueId val="{00000000-06DD-41DE-9DBC-0CC698B2B4B7}"/>
              </c:ext>
            </c:extLst>
          </c:dPt>
          <c:dPt>
            <c:idx val="26"/>
            <c:marker>
              <c:symbol val="circle"/>
              <c:size val="10"/>
              <c:spPr>
                <a:solidFill>
                  <a:schemeClr val="tx2"/>
                </a:solidFill>
                <a:ln w="9525">
                  <a:solidFill>
                    <a:schemeClr val="accent5"/>
                  </a:solidFill>
                </a:ln>
                <a:effectLst/>
              </c:spPr>
            </c:marker>
            <c:bubble3D val="0"/>
            <c:extLst>
              <c:ext xmlns:c16="http://schemas.microsoft.com/office/drawing/2014/chart" uri="{C3380CC4-5D6E-409C-BE32-E72D297353CC}">
                <c16:uniqueId val="{00000001-06DD-41DE-9DBC-0CC698B2B4B7}"/>
              </c:ext>
            </c:extLst>
          </c:dPt>
          <c:dPt>
            <c:idx val="27"/>
            <c:marker>
              <c:symbol val="circle"/>
              <c:size val="10"/>
              <c:spPr>
                <a:solidFill>
                  <a:srgbClr val="7030A0"/>
                </a:solidFill>
                <a:ln w="9525">
                  <a:solidFill>
                    <a:schemeClr val="accent5"/>
                  </a:solidFill>
                </a:ln>
                <a:effectLst/>
              </c:spPr>
            </c:marker>
            <c:bubble3D val="0"/>
            <c:extLst>
              <c:ext xmlns:c16="http://schemas.microsoft.com/office/drawing/2014/chart" uri="{C3380CC4-5D6E-409C-BE32-E72D297353CC}">
                <c16:uniqueId val="{00000002-06DD-41DE-9DBC-0CC698B2B4B7}"/>
              </c:ext>
            </c:extLst>
          </c:dPt>
          <c:cat>
            <c:numRef>
              <c:f>'LIFE cool info'!$G$5:$G$37</c:f>
              <c:numCache>
                <c:formatCode>d\-mmm</c:formatCode>
                <c:ptCount val="33"/>
                <c:pt idx="0">
                  <c:v>42805</c:v>
                </c:pt>
                <c:pt idx="1">
                  <c:v>42806</c:v>
                </c:pt>
                <c:pt idx="2">
                  <c:v>42807</c:v>
                </c:pt>
                <c:pt idx="3">
                  <c:v>42808</c:v>
                </c:pt>
                <c:pt idx="4">
                  <c:v>42809</c:v>
                </c:pt>
                <c:pt idx="5">
                  <c:v>42810</c:v>
                </c:pt>
                <c:pt idx="6">
                  <c:v>42811</c:v>
                </c:pt>
                <c:pt idx="7">
                  <c:v>42812</c:v>
                </c:pt>
                <c:pt idx="8">
                  <c:v>42813</c:v>
                </c:pt>
                <c:pt idx="9">
                  <c:v>42814</c:v>
                </c:pt>
                <c:pt idx="10">
                  <c:v>42815</c:v>
                </c:pt>
                <c:pt idx="11">
                  <c:v>42816</c:v>
                </c:pt>
                <c:pt idx="12">
                  <c:v>42817</c:v>
                </c:pt>
                <c:pt idx="13">
                  <c:v>42818</c:v>
                </c:pt>
                <c:pt idx="14">
                  <c:v>42819</c:v>
                </c:pt>
                <c:pt idx="15">
                  <c:v>42820</c:v>
                </c:pt>
                <c:pt idx="16">
                  <c:v>42821</c:v>
                </c:pt>
                <c:pt idx="17">
                  <c:v>42822</c:v>
                </c:pt>
                <c:pt idx="18">
                  <c:v>42823</c:v>
                </c:pt>
                <c:pt idx="19">
                  <c:v>42824</c:v>
                </c:pt>
                <c:pt idx="20">
                  <c:v>42825</c:v>
                </c:pt>
                <c:pt idx="21">
                  <c:v>42826</c:v>
                </c:pt>
                <c:pt idx="22">
                  <c:v>42827</c:v>
                </c:pt>
                <c:pt idx="23">
                  <c:v>42828</c:v>
                </c:pt>
                <c:pt idx="24">
                  <c:v>42829</c:v>
                </c:pt>
                <c:pt idx="25">
                  <c:v>42830</c:v>
                </c:pt>
                <c:pt idx="26">
                  <c:v>42831</c:v>
                </c:pt>
                <c:pt idx="27">
                  <c:v>42832</c:v>
                </c:pt>
                <c:pt idx="28">
                  <c:v>42833</c:v>
                </c:pt>
                <c:pt idx="29">
                  <c:v>42834</c:v>
                </c:pt>
                <c:pt idx="30">
                  <c:v>42835</c:v>
                </c:pt>
                <c:pt idx="31">
                  <c:v>42836</c:v>
                </c:pt>
                <c:pt idx="32">
                  <c:v>42837</c:v>
                </c:pt>
              </c:numCache>
            </c:numRef>
          </c:cat>
          <c:val>
            <c:numRef>
              <c:f>'LIFE cool info'!$L$5:$L$37</c:f>
              <c:numCache>
                <c:formatCode>General</c:formatCode>
                <c:ptCount val="33"/>
                <c:pt idx="0">
                  <c:v>1940</c:v>
                </c:pt>
                <c:pt idx="1">
                  <c:v>1423</c:v>
                </c:pt>
                <c:pt idx="2">
                  <c:v>2482</c:v>
                </c:pt>
                <c:pt idx="3">
                  <c:v>7117</c:v>
                </c:pt>
                <c:pt idx="4">
                  <c:v>1364</c:v>
                </c:pt>
                <c:pt idx="5">
                  <c:v>979</c:v>
                </c:pt>
                <c:pt idx="6">
                  <c:v>81</c:v>
                </c:pt>
                <c:pt idx="7">
                  <c:v>1530</c:v>
                </c:pt>
                <c:pt idx="8">
                  <c:v>467</c:v>
                </c:pt>
                <c:pt idx="9">
                  <c:v>542</c:v>
                </c:pt>
                <c:pt idx="10">
                  <c:v>523</c:v>
                </c:pt>
                <c:pt idx="11">
                  <c:v>3999</c:v>
                </c:pt>
                <c:pt idx="12">
                  <c:v>3410</c:v>
                </c:pt>
                <c:pt idx="13">
                  <c:v>5105</c:v>
                </c:pt>
                <c:pt idx="14">
                  <c:v>319</c:v>
                </c:pt>
                <c:pt idx="15">
                  <c:v>223</c:v>
                </c:pt>
                <c:pt idx="18">
                  <c:v>3545</c:v>
                </c:pt>
                <c:pt idx="19">
                  <c:v>1961</c:v>
                </c:pt>
                <c:pt idx="20">
                  <c:v>5947</c:v>
                </c:pt>
                <c:pt idx="21">
                  <c:v>2779</c:v>
                </c:pt>
                <c:pt idx="22">
                  <c:v>260</c:v>
                </c:pt>
                <c:pt idx="23">
                  <c:v>726</c:v>
                </c:pt>
                <c:pt idx="24">
                  <c:v>9099</c:v>
                </c:pt>
                <c:pt idx="25">
                  <c:v>11414</c:v>
                </c:pt>
                <c:pt idx="26">
                  <c:v>15847</c:v>
                </c:pt>
                <c:pt idx="27">
                  <c:v>12869</c:v>
                </c:pt>
                <c:pt idx="28">
                  <c:v>6340</c:v>
                </c:pt>
                <c:pt idx="32">
                  <c:v>1189</c:v>
                </c:pt>
              </c:numCache>
            </c:numRef>
          </c:val>
          <c:smooth val="0"/>
          <c:extLst>
            <c:ext xmlns:c16="http://schemas.microsoft.com/office/drawing/2014/chart" uri="{C3380CC4-5D6E-409C-BE32-E72D297353CC}">
              <c16:uniqueId val="{00000003-06DD-41DE-9DBC-0CC698B2B4B7}"/>
            </c:ext>
          </c:extLst>
        </c:ser>
        <c:dLbls>
          <c:showLegendKey val="0"/>
          <c:showVal val="0"/>
          <c:showCatName val="0"/>
          <c:showSerName val="0"/>
          <c:showPercent val="0"/>
          <c:showBubbleSize val="0"/>
        </c:dLbls>
        <c:marker val="1"/>
        <c:smooth val="0"/>
        <c:axId val="44942911"/>
        <c:axId val="44948319"/>
      </c:lineChart>
      <c:lineChart>
        <c:grouping val="standard"/>
        <c:varyColors val="0"/>
        <c:ser>
          <c:idx val="0"/>
          <c:order val="0"/>
          <c:tx>
            <c:strRef>
              <c:f>'LIFE cool info'!$H$3</c:f>
              <c:strCache>
                <c:ptCount val="1"/>
                <c:pt idx="0">
                  <c:v># donors</c:v>
                </c:pt>
              </c:strCache>
            </c:strRef>
          </c:tx>
          <c:spPr>
            <a:ln w="28575" cap="rnd">
              <a:solidFill>
                <a:schemeClr val="accent6"/>
              </a:solidFill>
              <a:round/>
            </a:ln>
            <a:effectLst/>
          </c:spPr>
          <c:marker>
            <c:symbol val="none"/>
          </c:marker>
          <c:dPt>
            <c:idx val="20"/>
            <c:marker>
              <c:symbol val="circle"/>
              <c:size val="10"/>
              <c:spPr>
                <a:solidFill>
                  <a:srgbClr val="FFC000"/>
                </a:solidFill>
                <a:ln w="9525">
                  <a:solidFill>
                    <a:schemeClr val="accent6"/>
                  </a:solidFill>
                </a:ln>
                <a:effectLst/>
              </c:spPr>
            </c:marker>
            <c:bubble3D val="0"/>
            <c:extLst>
              <c:ext xmlns:c16="http://schemas.microsoft.com/office/drawing/2014/chart" uri="{C3380CC4-5D6E-409C-BE32-E72D297353CC}">
                <c16:uniqueId val="{00000004-06DD-41DE-9DBC-0CC698B2B4B7}"/>
              </c:ext>
            </c:extLst>
          </c:dPt>
          <c:dPt>
            <c:idx val="26"/>
            <c:marker>
              <c:symbol val="circle"/>
              <c:size val="10"/>
              <c:spPr>
                <a:solidFill>
                  <a:schemeClr val="tx2"/>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6-06DD-41DE-9DBC-0CC698B2B4B7}"/>
              </c:ext>
            </c:extLst>
          </c:dPt>
          <c:dPt>
            <c:idx val="27"/>
            <c:marker>
              <c:symbol val="circle"/>
              <c:size val="10"/>
              <c:spPr>
                <a:solidFill>
                  <a:srgbClr val="7030A0"/>
                </a:solidFill>
                <a:ln w="9525">
                  <a:solidFill>
                    <a:schemeClr val="accent6"/>
                  </a:solidFill>
                </a:ln>
                <a:effectLst/>
              </c:spPr>
            </c:marker>
            <c:bubble3D val="0"/>
            <c:extLst>
              <c:ext xmlns:c16="http://schemas.microsoft.com/office/drawing/2014/chart" uri="{C3380CC4-5D6E-409C-BE32-E72D297353CC}">
                <c16:uniqueId val="{00000007-06DD-41DE-9DBC-0CC698B2B4B7}"/>
              </c:ext>
            </c:extLst>
          </c:dPt>
          <c:cat>
            <c:numRef>
              <c:f>'LIFE cool info'!$G$5:$G$37</c:f>
              <c:numCache>
                <c:formatCode>d\-mmm</c:formatCode>
                <c:ptCount val="33"/>
                <c:pt idx="0">
                  <c:v>42805</c:v>
                </c:pt>
                <c:pt idx="1">
                  <c:v>42806</c:v>
                </c:pt>
                <c:pt idx="2">
                  <c:v>42807</c:v>
                </c:pt>
                <c:pt idx="3">
                  <c:v>42808</c:v>
                </c:pt>
                <c:pt idx="4">
                  <c:v>42809</c:v>
                </c:pt>
                <c:pt idx="5">
                  <c:v>42810</c:v>
                </c:pt>
                <c:pt idx="6">
                  <c:v>42811</c:v>
                </c:pt>
                <c:pt idx="7">
                  <c:v>42812</c:v>
                </c:pt>
                <c:pt idx="8">
                  <c:v>42813</c:v>
                </c:pt>
                <c:pt idx="9">
                  <c:v>42814</c:v>
                </c:pt>
                <c:pt idx="10">
                  <c:v>42815</c:v>
                </c:pt>
                <c:pt idx="11">
                  <c:v>42816</c:v>
                </c:pt>
                <c:pt idx="12">
                  <c:v>42817</c:v>
                </c:pt>
                <c:pt idx="13">
                  <c:v>42818</c:v>
                </c:pt>
                <c:pt idx="14">
                  <c:v>42819</c:v>
                </c:pt>
                <c:pt idx="15">
                  <c:v>42820</c:v>
                </c:pt>
                <c:pt idx="16">
                  <c:v>42821</c:v>
                </c:pt>
                <c:pt idx="17">
                  <c:v>42822</c:v>
                </c:pt>
                <c:pt idx="18">
                  <c:v>42823</c:v>
                </c:pt>
                <c:pt idx="19">
                  <c:v>42824</c:v>
                </c:pt>
                <c:pt idx="20">
                  <c:v>42825</c:v>
                </c:pt>
                <c:pt idx="21">
                  <c:v>42826</c:v>
                </c:pt>
                <c:pt idx="22">
                  <c:v>42827</c:v>
                </c:pt>
                <c:pt idx="23">
                  <c:v>42828</c:v>
                </c:pt>
                <c:pt idx="24">
                  <c:v>42829</c:v>
                </c:pt>
                <c:pt idx="25">
                  <c:v>42830</c:v>
                </c:pt>
                <c:pt idx="26">
                  <c:v>42831</c:v>
                </c:pt>
                <c:pt idx="27">
                  <c:v>42832</c:v>
                </c:pt>
                <c:pt idx="28">
                  <c:v>42833</c:v>
                </c:pt>
                <c:pt idx="29">
                  <c:v>42834</c:v>
                </c:pt>
                <c:pt idx="30">
                  <c:v>42835</c:v>
                </c:pt>
                <c:pt idx="31">
                  <c:v>42836</c:v>
                </c:pt>
                <c:pt idx="32">
                  <c:v>42837</c:v>
                </c:pt>
              </c:numCache>
            </c:numRef>
          </c:cat>
          <c:val>
            <c:numRef>
              <c:f>'LIFE cool info'!$H$5:$H$37</c:f>
              <c:numCache>
                <c:formatCode>General</c:formatCode>
                <c:ptCount val="33"/>
                <c:pt idx="0">
                  <c:v>3</c:v>
                </c:pt>
                <c:pt idx="1">
                  <c:v>3</c:v>
                </c:pt>
                <c:pt idx="2">
                  <c:v>0</c:v>
                </c:pt>
                <c:pt idx="3">
                  <c:v>9</c:v>
                </c:pt>
                <c:pt idx="4">
                  <c:v>0</c:v>
                </c:pt>
                <c:pt idx="5">
                  <c:v>4</c:v>
                </c:pt>
                <c:pt idx="6">
                  <c:v>3</c:v>
                </c:pt>
                <c:pt idx="7">
                  <c:v>3</c:v>
                </c:pt>
                <c:pt idx="8">
                  <c:v>1</c:v>
                </c:pt>
                <c:pt idx="9">
                  <c:v>0</c:v>
                </c:pt>
                <c:pt idx="10">
                  <c:v>0</c:v>
                </c:pt>
                <c:pt idx="11">
                  <c:v>4</c:v>
                </c:pt>
                <c:pt idx="12">
                  <c:v>2</c:v>
                </c:pt>
                <c:pt idx="13">
                  <c:v>1</c:v>
                </c:pt>
                <c:pt idx="14">
                  <c:v>2</c:v>
                </c:pt>
                <c:pt idx="15">
                  <c:v>0</c:v>
                </c:pt>
                <c:pt idx="16">
                  <c:v>0</c:v>
                </c:pt>
                <c:pt idx="17">
                  <c:v>0</c:v>
                </c:pt>
                <c:pt idx="18">
                  <c:v>1</c:v>
                </c:pt>
                <c:pt idx="19">
                  <c:v>2</c:v>
                </c:pt>
                <c:pt idx="20">
                  <c:v>19</c:v>
                </c:pt>
                <c:pt idx="21">
                  <c:v>8</c:v>
                </c:pt>
                <c:pt idx="22">
                  <c:v>0</c:v>
                </c:pt>
                <c:pt idx="23">
                  <c:v>0</c:v>
                </c:pt>
                <c:pt idx="24">
                  <c:v>5</c:v>
                </c:pt>
                <c:pt idx="25">
                  <c:v>16</c:v>
                </c:pt>
                <c:pt idx="26">
                  <c:v>17</c:v>
                </c:pt>
                <c:pt idx="27">
                  <c:v>18</c:v>
                </c:pt>
                <c:pt idx="28">
                  <c:v>31</c:v>
                </c:pt>
                <c:pt idx="29">
                  <c:v>4</c:v>
                </c:pt>
                <c:pt idx="30">
                  <c:v>0</c:v>
                </c:pt>
                <c:pt idx="31">
                  <c:v>0</c:v>
                </c:pt>
                <c:pt idx="32">
                  <c:v>3</c:v>
                </c:pt>
              </c:numCache>
            </c:numRef>
          </c:val>
          <c:smooth val="0"/>
          <c:extLst>
            <c:ext xmlns:c16="http://schemas.microsoft.com/office/drawing/2014/chart" uri="{C3380CC4-5D6E-409C-BE32-E72D297353CC}">
              <c16:uniqueId val="{00000008-06DD-41DE-9DBC-0CC698B2B4B7}"/>
            </c:ext>
          </c:extLst>
        </c:ser>
        <c:dLbls>
          <c:showLegendKey val="0"/>
          <c:showVal val="0"/>
          <c:showCatName val="0"/>
          <c:showSerName val="0"/>
          <c:showPercent val="0"/>
          <c:showBubbleSize val="0"/>
        </c:dLbls>
        <c:marker val="1"/>
        <c:smooth val="0"/>
        <c:axId val="1694177327"/>
        <c:axId val="1694171919"/>
      </c:lineChart>
      <c:dateAx>
        <c:axId val="44942911"/>
        <c:scaling>
          <c:orientation val="minMax"/>
        </c:scaling>
        <c:delete val="1"/>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smtClean="0"/>
                  <a:t>Time (Days)</a:t>
                </a:r>
                <a:endParaRPr lang="en-GB" sz="1200" dirty="0"/>
              </a:p>
            </c:rich>
          </c:tx>
          <c:layout>
            <c:manualLayout>
              <c:xMode val="edge"/>
              <c:yMode val="edge"/>
              <c:x val="0.49291298373244652"/>
              <c:y val="0.737401077835780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d\-mmm" sourceLinked="1"/>
        <c:majorTickMark val="out"/>
        <c:minorTickMark val="none"/>
        <c:tickLblPos val="nextTo"/>
        <c:crossAx val="44948319"/>
        <c:crosses val="autoZero"/>
        <c:auto val="1"/>
        <c:lblOffset val="100"/>
        <c:baseTimeUnit val="days"/>
      </c:dateAx>
      <c:valAx>
        <c:axId val="44948319"/>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Combined impressions/ tweet</a:t>
                </a:r>
                <a:r>
                  <a:rPr lang="en-GB" sz="1200" baseline="0"/>
                  <a:t> day</a:t>
                </a:r>
                <a:endParaRPr lang="en-GB" sz="1200"/>
              </a:p>
            </c:rich>
          </c:tx>
          <c:layout>
            <c:manualLayout>
              <c:xMode val="edge"/>
              <c:yMode val="edge"/>
              <c:x val="6.4902641681692909E-3"/>
              <c:y val="3.4973765049385916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42911"/>
        <c:crosses val="autoZero"/>
        <c:crossBetween val="between"/>
        <c:majorUnit val="5000"/>
      </c:valAx>
      <c:valAx>
        <c:axId val="1694171919"/>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Number</a:t>
                </a:r>
                <a:r>
                  <a:rPr lang="en-GB" sz="1200" baseline="0"/>
                  <a:t> of Donors</a:t>
                </a:r>
                <a:endParaRPr lang="en-GB" sz="1200"/>
              </a:p>
            </c:rich>
          </c:tx>
          <c:layout>
            <c:manualLayout>
              <c:xMode val="edge"/>
              <c:yMode val="edge"/>
              <c:x val="0.96345525803449872"/>
              <c:y val="0.1746820696823708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4177327"/>
        <c:crosses val="max"/>
        <c:crossBetween val="between"/>
      </c:valAx>
      <c:dateAx>
        <c:axId val="1694177327"/>
        <c:scaling>
          <c:orientation val="minMax"/>
        </c:scaling>
        <c:delete val="1"/>
        <c:axPos val="b"/>
        <c:numFmt formatCode="d\-mmm" sourceLinked="1"/>
        <c:majorTickMark val="out"/>
        <c:minorTickMark val="none"/>
        <c:tickLblPos val="nextTo"/>
        <c:crossAx val="1694171919"/>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607" cy="3409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5495" y="0"/>
            <a:ext cx="4303607" cy="340905"/>
          </a:xfrm>
          <a:prstGeom prst="rect">
            <a:avLst/>
          </a:prstGeom>
        </p:spPr>
        <p:txBody>
          <a:bodyPr vert="horz" lIns="91440" tIns="45720" rIns="91440" bIns="45720" rtlCol="0"/>
          <a:lstStyle>
            <a:lvl1pPr algn="r">
              <a:defRPr sz="1200"/>
            </a:lvl1pPr>
          </a:lstStyle>
          <a:p>
            <a:fld id="{79CF8AF0-E935-4C65-BCD4-8CE485561F50}" type="datetimeFigureOut">
              <a:rPr lang="en-GB" smtClean="0"/>
              <a:t>10/04/2017</a:t>
            </a:fld>
            <a:endParaRPr lang="en-GB"/>
          </a:p>
        </p:txBody>
      </p:sp>
      <p:sp>
        <p:nvSpPr>
          <p:cNvPr id="4" name="Footer Placeholder 3"/>
          <p:cNvSpPr>
            <a:spLocks noGrp="1"/>
          </p:cNvSpPr>
          <p:nvPr>
            <p:ph type="ftr" sz="quarter" idx="2"/>
          </p:nvPr>
        </p:nvSpPr>
        <p:spPr>
          <a:xfrm>
            <a:off x="0" y="6453596"/>
            <a:ext cx="4303607" cy="34090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5495" y="6453596"/>
            <a:ext cx="4303607" cy="340904"/>
          </a:xfrm>
          <a:prstGeom prst="rect">
            <a:avLst/>
          </a:prstGeom>
        </p:spPr>
        <p:txBody>
          <a:bodyPr vert="horz" lIns="91440" tIns="45720" rIns="91440" bIns="45720" rtlCol="0" anchor="b"/>
          <a:lstStyle>
            <a:lvl1pPr algn="r">
              <a:defRPr sz="1200"/>
            </a:lvl1pPr>
          </a:lstStyle>
          <a:p>
            <a:fld id="{97AF064F-2C6B-40E9-8D88-63E0A760375D}" type="slidenum">
              <a:rPr lang="en-GB" smtClean="0"/>
              <a:t>‹#›</a:t>
            </a:fld>
            <a:endParaRPr lang="en-GB"/>
          </a:p>
        </p:txBody>
      </p:sp>
    </p:spTree>
    <p:extLst>
      <p:ext uri="{BB962C8B-B14F-4D97-AF65-F5344CB8AC3E}">
        <p14:creationId xmlns:p14="http://schemas.microsoft.com/office/powerpoint/2010/main" val="420459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607"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5495" y="0"/>
            <a:ext cx="4303607" cy="339725"/>
          </a:xfrm>
          <a:prstGeom prst="rect">
            <a:avLst/>
          </a:prstGeom>
        </p:spPr>
        <p:txBody>
          <a:bodyPr vert="horz" lIns="91440" tIns="45720" rIns="91440" bIns="45720" rtlCol="0"/>
          <a:lstStyle>
            <a:lvl1pPr algn="r">
              <a:defRPr sz="1200"/>
            </a:lvl1pPr>
          </a:lstStyle>
          <a:p>
            <a:fld id="{EAFC370D-12F8-4081-93D5-F29A7985862D}" type="datetimeFigureOut">
              <a:rPr lang="en-GB" smtClean="0"/>
              <a:t>10/04/2017</a:t>
            </a:fld>
            <a:endParaRPr lang="en-GB"/>
          </a:p>
        </p:txBody>
      </p:sp>
      <p:sp>
        <p:nvSpPr>
          <p:cNvPr id="4" name="Slide Image Placeholder 3"/>
          <p:cNvSpPr>
            <a:spLocks noGrp="1" noRot="1" noChangeAspect="1"/>
          </p:cNvSpPr>
          <p:nvPr>
            <p:ph type="sldImg" idx="2"/>
          </p:nvPr>
        </p:nvSpPr>
        <p:spPr>
          <a:xfrm>
            <a:off x="3267075" y="509588"/>
            <a:ext cx="3397250"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453596"/>
            <a:ext cx="4303607"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5495" y="6453596"/>
            <a:ext cx="4303607" cy="339725"/>
          </a:xfrm>
          <a:prstGeom prst="rect">
            <a:avLst/>
          </a:prstGeom>
        </p:spPr>
        <p:txBody>
          <a:bodyPr vert="horz" lIns="91440" tIns="45720" rIns="91440" bIns="45720" rtlCol="0" anchor="b"/>
          <a:lstStyle>
            <a:lvl1pPr algn="r">
              <a:defRPr sz="1200"/>
            </a:lvl1pPr>
          </a:lstStyle>
          <a:p>
            <a:fld id="{818FEF92-BE2A-4F99-9645-A19CDD6F06A8}" type="slidenum">
              <a:rPr lang="en-GB" smtClean="0"/>
              <a:t>‹#›</a:t>
            </a:fld>
            <a:endParaRPr lang="en-GB"/>
          </a:p>
        </p:txBody>
      </p:sp>
    </p:spTree>
    <p:extLst>
      <p:ext uri="{BB962C8B-B14F-4D97-AF65-F5344CB8AC3E}">
        <p14:creationId xmlns:p14="http://schemas.microsoft.com/office/powerpoint/2010/main" val="13532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Introduction – Pippa from OUI, I set up the University’s crowdfunding platform. Here to tell you about the first campaign. So if you would like to run a campaign in the future it will give you a few hints and tips. </a:t>
            </a:r>
          </a:p>
          <a:p>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F92-BE2A-4F99-9645-A19CDD6F06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87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 we launched</a:t>
            </a:r>
            <a:r>
              <a:rPr lang="en-GB" baseline="0" dirty="0" smtClean="0"/>
              <a:t> Mike’s project on 12</a:t>
            </a:r>
            <a:r>
              <a:rPr lang="en-GB" baseline="30000" dirty="0" smtClean="0"/>
              <a:t>th</a:t>
            </a:r>
            <a:r>
              <a:rPr lang="en-GB" baseline="0" dirty="0" smtClean="0"/>
              <a:t> March for 4 weeks. Chose 4 weeks to give a sense of urgency to the campaign and also due to the time commitment required by the team. </a:t>
            </a:r>
            <a:endParaRPr lang="en-GB" dirty="0" smtClean="0"/>
          </a:p>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13</a:t>
            </a:fld>
            <a:endParaRPr lang="en-GB"/>
          </a:p>
        </p:txBody>
      </p:sp>
    </p:spTree>
    <p:extLst>
      <p:ext uri="{BB962C8B-B14F-4D97-AF65-F5344CB8AC3E}">
        <p14:creationId xmlns:p14="http://schemas.microsoft.com/office/powerpoint/2010/main" val="88691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 we launched</a:t>
            </a:r>
            <a:r>
              <a:rPr lang="en-GB" baseline="0" dirty="0" smtClean="0"/>
              <a:t> Mike’s project on 12</a:t>
            </a:r>
            <a:r>
              <a:rPr lang="en-GB" baseline="30000" dirty="0" smtClean="0"/>
              <a:t>th</a:t>
            </a:r>
            <a:r>
              <a:rPr lang="en-GB" baseline="0" dirty="0" smtClean="0"/>
              <a:t> March for 4 weeks. Chose 4 weeks to give a sense of urgency to the campaign and also due to the time commitment required by the team. </a:t>
            </a:r>
            <a:endParaRPr lang="en-GB" dirty="0" smtClean="0"/>
          </a:p>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14</a:t>
            </a:fld>
            <a:endParaRPr lang="en-GB"/>
          </a:p>
        </p:txBody>
      </p:sp>
    </p:spTree>
    <p:extLst>
      <p:ext uri="{BB962C8B-B14F-4D97-AF65-F5344CB8AC3E}">
        <p14:creationId xmlns:p14="http://schemas.microsoft.com/office/powerpoint/2010/main" val="3842705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Reddit</a:t>
            </a:r>
            <a:r>
              <a:rPr lang="en-GB" dirty="0" smtClean="0"/>
              <a:t> – 6 people, only 2 </a:t>
            </a:r>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15</a:t>
            </a:fld>
            <a:endParaRPr lang="en-GB"/>
          </a:p>
        </p:txBody>
      </p:sp>
    </p:spTree>
    <p:extLst>
      <p:ext uri="{BB962C8B-B14F-4D97-AF65-F5344CB8AC3E}">
        <p14:creationId xmlns:p14="http://schemas.microsoft.com/office/powerpoint/2010/main" val="2568629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16</a:t>
            </a:fld>
            <a:endParaRPr lang="en-GB"/>
          </a:p>
        </p:txBody>
      </p:sp>
    </p:spTree>
    <p:extLst>
      <p:ext uri="{BB962C8B-B14F-4D97-AF65-F5344CB8AC3E}">
        <p14:creationId xmlns:p14="http://schemas.microsoft.com/office/powerpoint/2010/main" val="2266245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17</a:t>
            </a:fld>
            <a:endParaRPr lang="en-GB"/>
          </a:p>
        </p:txBody>
      </p:sp>
    </p:spTree>
    <p:extLst>
      <p:ext uri="{BB962C8B-B14F-4D97-AF65-F5344CB8AC3E}">
        <p14:creationId xmlns:p14="http://schemas.microsoft.com/office/powerpoint/2010/main" val="71116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18</a:t>
            </a:fld>
            <a:endParaRPr lang="en-GB"/>
          </a:p>
        </p:txBody>
      </p:sp>
    </p:spTree>
    <p:extLst>
      <p:ext uri="{BB962C8B-B14F-4D97-AF65-F5344CB8AC3E}">
        <p14:creationId xmlns:p14="http://schemas.microsoft.com/office/powerpoint/2010/main" val="3633281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19</a:t>
            </a:fld>
            <a:endParaRPr lang="en-GB"/>
          </a:p>
        </p:txBody>
      </p:sp>
    </p:spTree>
    <p:extLst>
      <p:ext uri="{BB962C8B-B14F-4D97-AF65-F5344CB8AC3E}">
        <p14:creationId xmlns:p14="http://schemas.microsoft.com/office/powerpoint/2010/main" val="3393993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21</a:t>
            </a:fld>
            <a:endParaRPr lang="en-GB"/>
          </a:p>
        </p:txBody>
      </p:sp>
    </p:spTree>
    <p:extLst>
      <p:ext uri="{BB962C8B-B14F-4D97-AF65-F5344CB8AC3E}">
        <p14:creationId xmlns:p14="http://schemas.microsoft.com/office/powerpoint/2010/main" val="3587380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22</a:t>
            </a:fld>
            <a:endParaRPr lang="en-GB"/>
          </a:p>
        </p:txBody>
      </p:sp>
    </p:spTree>
    <p:extLst>
      <p:ext uri="{BB962C8B-B14F-4D97-AF65-F5344CB8AC3E}">
        <p14:creationId xmlns:p14="http://schemas.microsoft.com/office/powerpoint/2010/main" val="747746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31</a:t>
            </a:fld>
            <a:endParaRPr lang="en-GB"/>
          </a:p>
        </p:txBody>
      </p:sp>
    </p:spTree>
    <p:extLst>
      <p:ext uri="{BB962C8B-B14F-4D97-AF65-F5344CB8AC3E}">
        <p14:creationId xmlns:p14="http://schemas.microsoft.com/office/powerpoint/2010/main" val="42474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OxReach is a rewards based crowdfunding platform…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F92-BE2A-4F99-9645-A19CDD6F06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233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81350B-54D7-467D-B708-EB7C78BDEB9A}" type="slidenum">
              <a:rPr lang="en-GB" smtClean="0"/>
              <a:t>36</a:t>
            </a:fld>
            <a:endParaRPr lang="en-GB"/>
          </a:p>
        </p:txBody>
      </p:sp>
    </p:spTree>
    <p:extLst>
      <p:ext uri="{BB962C8B-B14F-4D97-AF65-F5344CB8AC3E}">
        <p14:creationId xmlns:p14="http://schemas.microsoft.com/office/powerpoint/2010/main" val="3342037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40</a:t>
            </a:fld>
            <a:endParaRPr lang="en-GB"/>
          </a:p>
        </p:txBody>
      </p:sp>
    </p:spTree>
    <p:extLst>
      <p:ext uri="{BB962C8B-B14F-4D97-AF65-F5344CB8AC3E}">
        <p14:creationId xmlns:p14="http://schemas.microsoft.com/office/powerpoint/2010/main" val="1198642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give</a:t>
            </a:r>
            <a:r>
              <a:rPr lang="en-GB" baseline="0" dirty="0" smtClean="0"/>
              <a:t> you a breakdown of the donor stats. 24% came from people we did not know and 76% from close networks. Showing you just how important these close networks are. So all members of your team really need to map and push strongly to their immediate connections. These people know you and have the largest incentive to give. Interestingly the modal donation was the same for both groups, however the mean was higher from those that you knew.</a:t>
            </a:r>
          </a:p>
        </p:txBody>
      </p:sp>
      <p:sp>
        <p:nvSpPr>
          <p:cNvPr id="4" name="Slide Number Placeholder 3"/>
          <p:cNvSpPr>
            <a:spLocks noGrp="1"/>
          </p:cNvSpPr>
          <p:nvPr>
            <p:ph type="sldNum" sz="quarter" idx="10"/>
          </p:nvPr>
        </p:nvSpPr>
        <p:spPr/>
        <p:txBody>
          <a:bodyPr/>
          <a:lstStyle/>
          <a:p>
            <a:fld id="{818FEF92-BE2A-4F99-9645-A19CDD6F06A8}" type="slidenum">
              <a:rPr lang="en-GB" smtClean="0"/>
              <a:t>41</a:t>
            </a:fld>
            <a:endParaRPr lang="en-GB"/>
          </a:p>
        </p:txBody>
      </p:sp>
    </p:spTree>
    <p:extLst>
      <p:ext uri="{BB962C8B-B14F-4D97-AF65-F5344CB8AC3E}">
        <p14:creationId xmlns:p14="http://schemas.microsoft.com/office/powerpoint/2010/main" val="331886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end result of all this work is:</a:t>
            </a:r>
          </a:p>
          <a:p>
            <a:pPr marL="171450" indent="-171450">
              <a:buFontTx/>
              <a:buChar char="-"/>
            </a:pPr>
            <a:r>
              <a:rPr lang="en-GB" baseline="0" dirty="0" smtClean="0"/>
              <a:t>A university branded platform</a:t>
            </a:r>
          </a:p>
          <a:p>
            <a:pPr marL="171450" indent="-171450">
              <a:buFontTx/>
              <a:buChar char="-"/>
            </a:pPr>
            <a:r>
              <a:rPr lang="en-GB" baseline="0" dirty="0" smtClean="0"/>
              <a:t>With no platform fees…</a:t>
            </a:r>
          </a:p>
          <a:p>
            <a:pPr marL="171450" indent="-171450">
              <a:buFontTx/>
              <a:buChar char="-"/>
            </a:pPr>
            <a:r>
              <a:rPr lang="en-GB" baseline="0" dirty="0" smtClean="0"/>
              <a:t>Specifically dedicated to Oxford University members</a:t>
            </a:r>
          </a:p>
          <a:p>
            <a:pPr marL="171450" indent="-171450">
              <a:buFontTx/>
              <a:buChar char="-"/>
            </a:pPr>
            <a:r>
              <a:rPr lang="en-GB" baseline="0" dirty="0" smtClean="0"/>
              <a:t>And with a great support crew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F92-BE2A-4F99-9645-A19CDD6F06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653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we decided to set up our own platform. Now this may be appropriate for you to use or not. But I just thought I would let you know it is there. And this was used for Mikes project. It has the following benefits…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F92-BE2A-4F99-9645-A19CDD6F06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30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Introduction – Pippa from OUI, I set up the University’s crowdfunding platform. Here to tell you about the first campaign. So if you would like to run a campaign in the future it will give you a few hints and tips. </a:t>
            </a:r>
          </a:p>
          <a:p>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F92-BE2A-4F99-9645-A19CDD6F06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245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problem that he has been trying to solve. In </a:t>
            </a:r>
            <a:r>
              <a:rPr lang="en-GB" dirty="0" err="1" smtClean="0"/>
              <a:t>sub-saharan</a:t>
            </a:r>
            <a:r>
              <a:rPr lang="en-GB" baseline="0" dirty="0" smtClean="0"/>
              <a:t> Africa 1m babies die within the first 28 days. However the WHO estimate that over half of these deaths could have been avoided through proper implementation of existing healthcare programmes and proper training.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F92-BE2A-4F99-9645-A19CDD6F06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8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mike and his team developed life.</a:t>
            </a:r>
            <a:r>
              <a:rPr lang="en-GB" baseline="0" dirty="0" smtClean="0"/>
              <a:t> Description of LIFE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F92-BE2A-4F99-9645-A19CDD6F06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19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Introduction – Pippa from OUI, I set up the University’s crowdfunding platform. Here to tell you about the first campaign. So if you would like to run a campaign in the future it will give you a few hints and tips. </a:t>
            </a:r>
          </a:p>
          <a:p>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F92-BE2A-4F99-9645-A19CDD6F06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051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Talk about all media used, but going to focus on social media</a:t>
            </a:r>
            <a:r>
              <a:rPr lang="en-GB" baseline="0" dirty="0" smtClean="0"/>
              <a:t> today. Blogs and radio were to build credibility to the campaign, whilst the social media was to try and drive donors to the site. Social media was more of a direct ask, whilst blogs were more information based.</a:t>
            </a:r>
            <a:endParaRPr lang="en-GB" dirty="0" smtClean="0"/>
          </a:p>
          <a:p>
            <a:endParaRPr lang="en-GB" dirty="0"/>
          </a:p>
        </p:txBody>
      </p:sp>
      <p:sp>
        <p:nvSpPr>
          <p:cNvPr id="4" name="Slide Number Placeholder 3"/>
          <p:cNvSpPr>
            <a:spLocks noGrp="1"/>
          </p:cNvSpPr>
          <p:nvPr>
            <p:ph type="sldNum" sz="quarter" idx="10"/>
          </p:nvPr>
        </p:nvSpPr>
        <p:spPr/>
        <p:txBody>
          <a:bodyPr/>
          <a:lstStyle/>
          <a:p>
            <a:fld id="{818FEF92-BE2A-4F99-9645-A19CDD6F06A8}" type="slidenum">
              <a:rPr lang="en-GB" smtClean="0"/>
              <a:t>11</a:t>
            </a:fld>
            <a:endParaRPr lang="en-GB"/>
          </a:p>
        </p:txBody>
      </p:sp>
    </p:spTree>
    <p:extLst>
      <p:ext uri="{BB962C8B-B14F-4D97-AF65-F5344CB8AC3E}">
        <p14:creationId xmlns:p14="http://schemas.microsoft.com/office/powerpoint/2010/main" val="19092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6A8E37F-470C-4052-AD36-A32CB55C0E95}" type="datetimeFigureOut">
              <a:rPr lang="en-GB" smtClean="0"/>
              <a:t>10/04/2017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187908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A8E37F-470C-4052-AD36-A32CB55C0E95}" type="datetimeFigureOut">
              <a:rPr lang="en-GB" smtClean="0"/>
              <a:t>10/04/2017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3827662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A8E37F-470C-4052-AD36-A32CB55C0E95}" type="datetimeFigureOut">
              <a:rPr lang="en-GB" smtClean="0"/>
              <a:t>10/04/2017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113498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A8E37F-470C-4052-AD36-A32CB55C0E95}" type="datetimeFigureOut">
              <a:rPr lang="en-GB" smtClean="0"/>
              <a:t>10/04/2017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293189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A8E37F-470C-4052-AD36-A32CB55C0E95}" type="datetimeFigureOut">
              <a:rPr lang="en-GB" smtClean="0"/>
              <a:t>10/04/2017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2529660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6A8E37F-470C-4052-AD36-A32CB55C0E95}" type="datetimeFigureOut">
              <a:rPr lang="en-GB" smtClean="0"/>
              <a:t>10/04/2017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409624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6A8E37F-470C-4052-AD36-A32CB55C0E95}" type="datetimeFigureOut">
              <a:rPr lang="en-GB" smtClean="0"/>
              <a:t>10/04/2017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293232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6A8E37F-470C-4052-AD36-A32CB55C0E95}" type="datetimeFigureOut">
              <a:rPr lang="en-GB" smtClean="0"/>
              <a:t>10/04/2017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1269180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8E37F-470C-4052-AD36-A32CB55C0E95}" type="datetimeFigureOut">
              <a:rPr lang="en-GB" smtClean="0"/>
              <a:t>10/04/2017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3232285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8E37F-470C-4052-AD36-A32CB55C0E95}" type="datetimeFigureOut">
              <a:rPr lang="en-GB" smtClean="0"/>
              <a:t>10/04/2017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24474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8E37F-470C-4052-AD36-A32CB55C0E95}" type="datetimeFigureOut">
              <a:rPr lang="en-GB" smtClean="0"/>
              <a:t>10/04/2017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37C44E-907B-484B-9379-640B5D10061C}" type="slidenum">
              <a:rPr lang="en-GB" smtClean="0"/>
              <a:t>‹#›</a:t>
            </a:fld>
            <a:endParaRPr lang="en-GB"/>
          </a:p>
        </p:txBody>
      </p:sp>
    </p:spTree>
    <p:extLst>
      <p:ext uri="{BB962C8B-B14F-4D97-AF65-F5344CB8AC3E}">
        <p14:creationId xmlns:p14="http://schemas.microsoft.com/office/powerpoint/2010/main" val="1190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8E37F-470C-4052-AD36-A32CB55C0E95}" type="datetimeFigureOut">
              <a:rPr lang="en-GB" smtClean="0"/>
              <a:t>10/04/2017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7C44E-907B-484B-9379-640B5D10061C}" type="slidenum">
              <a:rPr lang="en-GB" smtClean="0"/>
              <a:t>‹#›</a:t>
            </a:fld>
            <a:endParaRPr lang="en-GB"/>
          </a:p>
        </p:txBody>
      </p:sp>
    </p:spTree>
    <p:extLst>
      <p:ext uri="{BB962C8B-B14F-4D97-AF65-F5344CB8AC3E}">
        <p14:creationId xmlns:p14="http://schemas.microsoft.com/office/powerpoint/2010/main" val="1298219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61" t="6953" r="25630" b="12095"/>
          <a:stretch/>
        </p:blipFill>
        <p:spPr bwMode="auto">
          <a:xfrm>
            <a:off x="0" y="476671"/>
            <a:ext cx="9144000" cy="577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6057" y="476671"/>
            <a:ext cx="2645229" cy="106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04" y="360401"/>
            <a:ext cx="1542368" cy="75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77153" y="3432748"/>
            <a:ext cx="7668000" cy="1918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147"/>
                </a:solidFill>
                <a:effectLst/>
                <a:uLnTx/>
                <a:uFillTx/>
                <a:latin typeface="Calibri"/>
                <a:ea typeface="+mn-ea"/>
                <a:cs typeface="+mn-cs"/>
              </a:rPr>
              <a:t>A rewards based crowdfunding platform for innovative, philanthropic projects from the University of Oxford</a:t>
            </a:r>
            <a:endParaRPr kumimoji="0" lang="en-GB" sz="2800" b="1" i="0" u="none" strike="noStrike" kern="1200" cap="none" spc="0" normalizeH="0" baseline="0" noProof="0" dirty="0">
              <a:ln>
                <a:noFill/>
              </a:ln>
              <a:solidFill>
                <a:srgbClr val="002147"/>
              </a:solidFill>
              <a:effectLst/>
              <a:uLnTx/>
              <a:uFillTx/>
              <a:latin typeface="Calibri"/>
              <a:ea typeface="+mn-ea"/>
              <a:cs typeface="+mn-cs"/>
            </a:endParaRPr>
          </a:p>
        </p:txBody>
      </p:sp>
      <p:pic>
        <p:nvPicPr>
          <p:cNvPr id="5" name="Picture 2" descr="Image result for hubbub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8289" y="2432022"/>
            <a:ext cx="2203959" cy="735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t services ox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1153" y="2342680"/>
            <a:ext cx="777876" cy="7778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1520" y="260648"/>
            <a:ext cx="8640960" cy="626469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29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Projects\13768 - OxReach - Clubfoot\Marketing - red\Social Media Package\GirlSmilingV2.jpg"/>
          <p:cNvPicPr>
            <a:picLocks noChangeAspect="1" noChangeArrowheads="1"/>
          </p:cNvPicPr>
          <p:nvPr/>
        </p:nvPicPr>
        <p:blipFill rotWithShape="1">
          <a:blip r:embed="rId2">
            <a:extLst>
              <a:ext uri="{28A0092B-C50C-407E-A947-70E740481C1C}">
                <a14:useLocalDpi xmlns:a14="http://schemas.microsoft.com/office/drawing/2010/main" val="0"/>
              </a:ext>
            </a:extLst>
          </a:blip>
          <a:srcRect l="15423" r="38381"/>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p:cNvSpPr/>
          <p:nvPr/>
        </p:nvSpPr>
        <p:spPr>
          <a:xfrm>
            <a:off x="323528" y="404664"/>
            <a:ext cx="3516952" cy="859638"/>
          </a:xfrm>
          <a:prstGeom prst="roundRect">
            <a:avLst>
              <a:gd name="adj" fmla="val 11068"/>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£81,097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from 342 donors</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ounded Rectangle 6"/>
          <p:cNvSpPr/>
          <p:nvPr/>
        </p:nvSpPr>
        <p:spPr>
          <a:xfrm>
            <a:off x="323527" y="1446708"/>
            <a:ext cx="3516953" cy="3146313"/>
          </a:xfrm>
          <a:prstGeom prst="roundRect">
            <a:avLst>
              <a:gd name="adj" fmla="val 3868"/>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2400" dirty="0" smtClean="0">
                <a:solidFill>
                  <a:prstClr val="black"/>
                </a:solidFill>
                <a:latin typeface="Calibri"/>
              </a:rPr>
              <a:t>R</a:t>
            </a:r>
            <a:r>
              <a:rPr kumimoji="0" lang="en-GB" sz="2400" i="0" u="none" strike="noStrike" kern="1200" cap="none" spc="0" normalizeH="0" baseline="0" noProof="0" dirty="0" err="1" smtClean="0">
                <a:ln>
                  <a:noFill/>
                </a:ln>
                <a:solidFill>
                  <a:prstClr val="black"/>
                </a:solidFill>
                <a:effectLst/>
                <a:uLnTx/>
                <a:uFillTx/>
                <a:latin typeface="Calibri"/>
                <a:ea typeface="+mn-ea"/>
                <a:cs typeface="+mn-cs"/>
              </a:rPr>
              <a:t>olling</a:t>
            </a:r>
            <a:r>
              <a:rPr kumimoji="0" lang="en-GB" sz="2400" i="0" u="none" strike="noStrike" kern="1200" cap="none" spc="0" normalizeH="0" baseline="0" noProof="0" dirty="0" smtClean="0">
                <a:ln>
                  <a:noFill/>
                </a:ln>
                <a:solidFill>
                  <a:prstClr val="black"/>
                </a:solidFill>
                <a:effectLst/>
                <a:uLnTx/>
                <a:uFillTx/>
                <a:latin typeface="Calibri"/>
                <a:ea typeface="+mn-ea"/>
                <a:cs typeface="+mn-cs"/>
              </a:rPr>
              <a:t> out two courses across Africa, a Basic Clubfoot Treatment Provider training course and a Clubfoot 'Train The Trainer' course.</a:t>
            </a:r>
            <a:endParaRPr kumimoji="0" lang="en-GB" sz="240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ounded Rectangle 8"/>
          <p:cNvSpPr/>
          <p:nvPr/>
        </p:nvSpPr>
        <p:spPr>
          <a:xfrm>
            <a:off x="323527" y="4726919"/>
            <a:ext cx="3516952" cy="859638"/>
          </a:xfrm>
          <a:prstGeom prst="roundRect">
            <a:avLst>
              <a:gd name="adj" fmla="val 11068"/>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80% new donors </a:t>
            </a:r>
          </a:p>
        </p:txBody>
      </p:sp>
      <p:sp>
        <p:nvSpPr>
          <p:cNvPr id="10" name="Rounded Rectangle 9"/>
          <p:cNvSpPr/>
          <p:nvPr/>
        </p:nvSpPr>
        <p:spPr>
          <a:xfrm>
            <a:off x="323527" y="5720456"/>
            <a:ext cx="3516952" cy="859638"/>
          </a:xfrm>
          <a:prstGeom prst="roundRect">
            <a:avLst>
              <a:gd name="adj" fmla="val 11068"/>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1.32% view to donor conversion rate</a:t>
            </a:r>
          </a:p>
        </p:txBody>
      </p:sp>
    </p:spTree>
    <p:extLst>
      <p:ext uri="{BB962C8B-B14F-4D97-AF65-F5344CB8AC3E}">
        <p14:creationId xmlns:p14="http://schemas.microsoft.com/office/powerpoint/2010/main" val="3423297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stock image crowdfunding campaig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267"/>
          <a:stretch/>
        </p:blipFill>
        <p:spPr bwMode="auto">
          <a:xfrm>
            <a:off x="1" y="0"/>
            <a:ext cx="9127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799" y="-122063"/>
            <a:ext cx="4684295" cy="43627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Blogs</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Lancet Global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prstClr val="black"/>
                </a:solidFill>
                <a:latin typeface="Calibri"/>
              </a:rPr>
              <a:t>Healthy </a:t>
            </a:r>
            <a:r>
              <a:rPr lang="en-GB" sz="2400" dirty="0" err="1" smtClean="0">
                <a:solidFill>
                  <a:prstClr val="black"/>
                </a:solidFill>
                <a:latin typeface="Calibri"/>
              </a:rPr>
              <a:t>Newborn</a:t>
            </a:r>
            <a:r>
              <a:rPr lang="en-GB" sz="2400" dirty="0" smtClean="0">
                <a:solidFill>
                  <a:prstClr val="black"/>
                </a:solidFill>
                <a:latin typeface="Calibri"/>
              </a:rPr>
              <a:t> Network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prstClr val="black"/>
                </a:solidFill>
                <a:latin typeface="Calibri"/>
              </a:rPr>
              <a:t>(re-blog)</a:t>
            </a:r>
            <a:endParaRPr kumimoji="0" lang="en-GB"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solidFill>
                <a:prstClr val="black"/>
              </a:solidFill>
              <a:latin typeface="Calibri"/>
            </a:endParaRPr>
          </a:p>
          <a:p>
            <a:r>
              <a:rPr lang="en-GB" sz="2800" b="1" dirty="0">
                <a:solidFill>
                  <a:prstClr val="black"/>
                </a:solidFill>
                <a:latin typeface="Calibri"/>
              </a:rPr>
              <a:t>Press</a:t>
            </a:r>
          </a:p>
          <a:p>
            <a:r>
              <a:rPr kumimoji="0" lang="en-GB" sz="2400" i="0" u="none" strike="noStrike" kern="1200" cap="none" spc="0" normalizeH="0" baseline="0" noProof="0" dirty="0" smtClean="0">
                <a:ln>
                  <a:noFill/>
                </a:ln>
                <a:solidFill>
                  <a:prstClr val="black"/>
                </a:solidFill>
                <a:effectLst/>
                <a:uLnTx/>
                <a:uFillTx/>
                <a:latin typeface="Calibri"/>
                <a:ea typeface="+mn-ea"/>
                <a:cs typeface="+mn-cs"/>
              </a:rPr>
              <a:t>Tech </a:t>
            </a:r>
            <a:r>
              <a:rPr kumimoji="0" lang="en-GB" sz="2400" i="0" u="none" strike="noStrike" kern="1200" cap="none" spc="0" normalizeH="0" baseline="0" noProof="0" dirty="0" smtClean="0">
                <a:ln>
                  <a:noFill/>
                </a:ln>
                <a:solidFill>
                  <a:prstClr val="black"/>
                </a:solidFill>
                <a:effectLst/>
                <a:uLnTx/>
                <a:uFillTx/>
                <a:latin typeface="Calibri"/>
                <a:ea typeface="+mn-ea"/>
                <a:cs typeface="+mn-cs"/>
              </a:rPr>
              <a:t>Radar</a:t>
            </a:r>
            <a:endParaRPr kumimoji="0" lang="en-GB" sz="240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Radio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BBC Oxford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prstClr val="black"/>
                </a:solidFill>
                <a:latin typeface="Calibri"/>
              </a:rPr>
              <a:t>Jack FM</a:t>
            </a:r>
            <a:endParaRPr kumimoji="0" lang="en-GB" sz="24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8" name="TextBox 7"/>
          <p:cNvSpPr txBox="1"/>
          <p:nvPr/>
        </p:nvSpPr>
        <p:spPr>
          <a:xfrm>
            <a:off x="3946360" y="2187548"/>
            <a:ext cx="5005137"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Twitter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Facebook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Instagram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OX.AC.UK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304800" y="5183250"/>
            <a:ext cx="468429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Posters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Fliers</a:t>
            </a:r>
            <a:endParaRPr kumimoji="0" lang="en-GB" sz="28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4" name="Rectangle 13"/>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3069021" y="0"/>
            <a:ext cx="6074979" cy="67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457255" y="74721"/>
            <a:ext cx="5298510" cy="523220"/>
          </a:xfrm>
          <a:prstGeom prst="rect">
            <a:avLst/>
          </a:prstGeom>
          <a:noFill/>
        </p:spPr>
        <p:txBody>
          <a:bodyPr wrap="square" rtlCol="0">
            <a:spAutoFit/>
          </a:bodyPr>
          <a:lstStyle/>
          <a:p>
            <a:pPr algn="ctr"/>
            <a:r>
              <a:rPr lang="en-GB" sz="2800" b="1" smtClean="0"/>
              <a:t>Media Used</a:t>
            </a:r>
            <a:endParaRPr lang="en-GB" sz="2800" b="1"/>
          </a:p>
        </p:txBody>
      </p:sp>
    </p:spTree>
    <p:extLst>
      <p:ext uri="{BB962C8B-B14F-4D97-AF65-F5344CB8AC3E}">
        <p14:creationId xmlns:p14="http://schemas.microsoft.com/office/powerpoint/2010/main" val="1410461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409233" y="3335712"/>
            <a:ext cx="2258437" cy="13568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ounded Rectangle 24"/>
          <p:cNvSpPr/>
          <p:nvPr/>
        </p:nvSpPr>
        <p:spPr>
          <a:xfrm>
            <a:off x="5209968" y="3335712"/>
            <a:ext cx="2892041" cy="13568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Rounded Rectangle 25"/>
          <p:cNvSpPr/>
          <p:nvPr/>
        </p:nvSpPr>
        <p:spPr>
          <a:xfrm>
            <a:off x="5348531" y="4945620"/>
            <a:ext cx="2497821" cy="13568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Rounded Rectangle 26"/>
          <p:cNvSpPr/>
          <p:nvPr/>
        </p:nvSpPr>
        <p:spPr>
          <a:xfrm>
            <a:off x="2418759" y="4945620"/>
            <a:ext cx="2248910" cy="13568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030" name="Picture 6"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64999" r="31247" b="-1"/>
          <a:stretch/>
        </p:blipFill>
        <p:spPr bwMode="auto">
          <a:xfrm>
            <a:off x="18277" y="-16042"/>
            <a:ext cx="9125723" cy="15647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6884" y="91471"/>
            <a:ext cx="9817768" cy="1741176"/>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80210" y="267943"/>
            <a:ext cx="4296289" cy="4296289"/>
            <a:chOff x="0" y="524615"/>
            <a:chExt cx="4702629" cy="4702629"/>
          </a:xfrm>
        </p:grpSpPr>
        <p:grpSp>
          <p:nvGrpSpPr>
            <p:cNvPr id="4" name="Group 3"/>
            <p:cNvGrpSpPr/>
            <p:nvPr/>
          </p:nvGrpSpPr>
          <p:grpSpPr>
            <a:xfrm>
              <a:off x="0" y="524615"/>
              <a:ext cx="4702629" cy="4702629"/>
              <a:chOff x="0" y="524615"/>
              <a:chExt cx="4702629" cy="4702629"/>
            </a:xfrm>
          </p:grpSpPr>
          <p:pic>
            <p:nvPicPr>
              <p:cNvPr id="1026" name="Picture 2" descr="Image result for social m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24615"/>
                <a:ext cx="4702629" cy="47026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social media"/>
              <p:cNvPicPr>
                <a:picLocks noChangeAspect="1" noChangeArrowheads="1"/>
              </p:cNvPicPr>
              <p:nvPr/>
            </p:nvPicPr>
            <p:blipFill rotWithShape="1">
              <a:blip r:embed="rId4">
                <a:extLst>
                  <a:ext uri="{28A0092B-C50C-407E-A947-70E740481C1C}">
                    <a14:useLocalDpi xmlns:a14="http://schemas.microsoft.com/office/drawing/2010/main" val="0"/>
                  </a:ext>
                </a:extLst>
              </a:blip>
              <a:srcRect l="63965" t="25338" r="20480" b="64517"/>
              <a:stretch/>
            </p:blipFill>
            <p:spPr bwMode="auto">
              <a:xfrm>
                <a:off x="2679589" y="1796995"/>
                <a:ext cx="1200648" cy="128366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2549300" y="1829079"/>
              <a:ext cx="1589563" cy="1323439"/>
            </a:xfrm>
            <a:prstGeom prst="rect">
              <a:avLst/>
            </a:prstGeom>
            <a:noFill/>
          </p:spPr>
          <p:txBody>
            <a:bodyPr wrap="square" rtlCol="0">
              <a:spAutoFit/>
            </a:bodyPr>
            <a:lstStyle/>
            <a:p>
              <a:r>
                <a:rPr lang="en-GB" sz="8000" b="1" dirty="0" smtClean="0">
                  <a:solidFill>
                    <a:schemeClr val="bg1"/>
                  </a:solidFill>
                </a:rPr>
                <a:t>OX</a:t>
              </a:r>
              <a:endParaRPr lang="en-GB" sz="8000" b="1" dirty="0">
                <a:solidFill>
                  <a:schemeClr val="bg1"/>
                </a:solidFill>
              </a:endParaRPr>
            </a:p>
          </p:txBody>
        </p:sp>
      </p:grpSp>
      <p:sp>
        <p:nvSpPr>
          <p:cNvPr id="12" name="Rounded Rectangle 11"/>
          <p:cNvSpPr/>
          <p:nvPr/>
        </p:nvSpPr>
        <p:spPr>
          <a:xfrm>
            <a:off x="3625168" y="1361672"/>
            <a:ext cx="5266510" cy="18381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rPr>
              <a:t>Total Impressions </a:t>
            </a:r>
          </a:p>
          <a:p>
            <a:pPr algn="ctr"/>
            <a:r>
              <a:rPr lang="en-GB" sz="2400" dirty="0" smtClean="0">
                <a:solidFill>
                  <a:schemeClr val="tx1"/>
                </a:solidFill>
              </a:rPr>
              <a:t>(twitter, </a:t>
            </a:r>
            <a:r>
              <a:rPr lang="en-GB" sz="2400" dirty="0">
                <a:solidFill>
                  <a:schemeClr val="tx1"/>
                </a:solidFill>
              </a:rPr>
              <a:t>F</a:t>
            </a:r>
            <a:r>
              <a:rPr lang="en-GB" sz="2400" dirty="0" smtClean="0">
                <a:solidFill>
                  <a:schemeClr val="tx1"/>
                </a:solidFill>
              </a:rPr>
              <a:t>acebook, ox.ac.uk) </a:t>
            </a:r>
          </a:p>
          <a:p>
            <a:pPr algn="ctr"/>
            <a:r>
              <a:rPr lang="en-GB" sz="2400" dirty="0" smtClean="0">
                <a:solidFill>
                  <a:schemeClr val="tx1"/>
                </a:solidFill>
              </a:rPr>
              <a:t>LIFE 264,027</a:t>
            </a:r>
          </a:p>
          <a:p>
            <a:pPr algn="ctr"/>
            <a:r>
              <a:rPr lang="en-GB" sz="2400" dirty="0" smtClean="0">
                <a:solidFill>
                  <a:schemeClr val="tx1"/>
                </a:solidFill>
              </a:rPr>
              <a:t>Clubfoot 795,919</a:t>
            </a:r>
            <a:endParaRPr lang="en-GB" sz="2400" dirty="0">
              <a:solidFill>
                <a:schemeClr val="tx1"/>
              </a:solidFill>
            </a:endParaRPr>
          </a:p>
        </p:txBody>
      </p:sp>
      <p:sp>
        <p:nvSpPr>
          <p:cNvPr id="15" name="Rectangle 14"/>
          <p:cNvSpPr/>
          <p:nvPr/>
        </p:nvSpPr>
        <p:spPr>
          <a:xfrm>
            <a:off x="1959257" y="4974276"/>
            <a:ext cx="3113977" cy="126935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1" dirty="0">
                <a:solidFill>
                  <a:schemeClr val="tx1"/>
                </a:solidFill>
              </a:rPr>
              <a:t>R</a:t>
            </a:r>
            <a:r>
              <a:rPr lang="en-GB" sz="2400" b="1" dirty="0" smtClean="0">
                <a:solidFill>
                  <a:schemeClr val="tx1"/>
                </a:solidFill>
              </a:rPr>
              <a:t>etweets/shares</a:t>
            </a:r>
            <a:r>
              <a:rPr lang="en-GB" sz="2400" dirty="0" smtClean="0">
                <a:solidFill>
                  <a:schemeClr val="tx1"/>
                </a:solidFill>
              </a:rPr>
              <a:t> </a:t>
            </a:r>
          </a:p>
          <a:p>
            <a:pPr algn="ctr"/>
            <a:r>
              <a:rPr lang="en-GB" sz="2400" dirty="0" smtClean="0">
                <a:solidFill>
                  <a:schemeClr val="tx1"/>
                </a:solidFill>
              </a:rPr>
              <a:t>LIFE 624</a:t>
            </a:r>
          </a:p>
          <a:p>
            <a:pPr algn="ctr"/>
            <a:r>
              <a:rPr lang="en-GB" sz="2400" dirty="0" smtClean="0">
                <a:solidFill>
                  <a:schemeClr val="tx1"/>
                </a:solidFill>
              </a:rPr>
              <a:t>Clubfoot 688</a:t>
            </a:r>
            <a:endParaRPr lang="en-GB" sz="2400" dirty="0">
              <a:solidFill>
                <a:schemeClr val="tx1"/>
              </a:solidFill>
            </a:endParaRPr>
          </a:p>
        </p:txBody>
      </p:sp>
      <p:sp>
        <p:nvSpPr>
          <p:cNvPr id="17" name="Rectangle 16"/>
          <p:cNvSpPr/>
          <p:nvPr/>
        </p:nvSpPr>
        <p:spPr>
          <a:xfrm>
            <a:off x="4667669" y="3394050"/>
            <a:ext cx="3849009" cy="13470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lIns="72000" tIns="0" rIns="72000" rtlCol="0" anchor="ctr"/>
          <a:lstStyle/>
          <a:p>
            <a:pPr algn="ctr"/>
            <a:r>
              <a:rPr lang="en-GB" sz="2400" b="1" dirty="0" smtClean="0">
                <a:solidFill>
                  <a:schemeClr val="tx1"/>
                </a:solidFill>
              </a:rPr>
              <a:t>Total engagements</a:t>
            </a:r>
            <a:endParaRPr lang="en-GB" sz="2400" b="1" dirty="0">
              <a:solidFill>
                <a:schemeClr val="tx1"/>
              </a:solidFill>
            </a:endParaRPr>
          </a:p>
          <a:p>
            <a:pPr algn="ctr"/>
            <a:r>
              <a:rPr lang="en-GB" sz="2400" dirty="0" smtClean="0">
                <a:solidFill>
                  <a:schemeClr val="tx1"/>
                </a:solidFill>
              </a:rPr>
              <a:t>LIFE 6,555 </a:t>
            </a:r>
          </a:p>
          <a:p>
            <a:pPr algn="ctr"/>
            <a:r>
              <a:rPr lang="en-GB" sz="2400" dirty="0" smtClean="0">
                <a:solidFill>
                  <a:schemeClr val="tx1"/>
                </a:solidFill>
              </a:rPr>
              <a:t>Clubfoot 9,496</a:t>
            </a:r>
          </a:p>
        </p:txBody>
      </p:sp>
      <p:sp>
        <p:nvSpPr>
          <p:cNvPr id="18" name="Rectangle 17"/>
          <p:cNvSpPr/>
          <p:nvPr/>
        </p:nvSpPr>
        <p:spPr>
          <a:xfrm>
            <a:off x="2115879" y="3522765"/>
            <a:ext cx="2800735" cy="1089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URL clicks</a:t>
            </a:r>
          </a:p>
          <a:p>
            <a:pPr algn="ctr"/>
            <a:r>
              <a:rPr lang="en-GB" sz="2400" dirty="0" smtClean="0">
                <a:solidFill>
                  <a:schemeClr val="tx1"/>
                </a:solidFill>
              </a:rPr>
              <a:t>LIFE 4,600</a:t>
            </a:r>
          </a:p>
          <a:p>
            <a:pPr algn="ctr"/>
            <a:r>
              <a:rPr lang="en-GB" sz="2400" dirty="0" smtClean="0">
                <a:solidFill>
                  <a:schemeClr val="tx1"/>
                </a:solidFill>
              </a:rPr>
              <a:t>Clubfoot 6,808  </a:t>
            </a:r>
          </a:p>
        </p:txBody>
      </p:sp>
      <p:sp>
        <p:nvSpPr>
          <p:cNvPr id="19" name="Rectangle 18"/>
          <p:cNvSpPr/>
          <p:nvPr/>
        </p:nvSpPr>
        <p:spPr>
          <a:xfrm>
            <a:off x="5423551" y="5038111"/>
            <a:ext cx="2337244" cy="109942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smtClean="0">
                <a:solidFill>
                  <a:schemeClr val="tx1"/>
                </a:solidFill>
              </a:rPr>
              <a:t>Likes</a:t>
            </a:r>
          </a:p>
          <a:p>
            <a:pPr algn="ctr"/>
            <a:r>
              <a:rPr lang="en-GB" sz="2400" dirty="0" smtClean="0">
                <a:solidFill>
                  <a:schemeClr val="tx1"/>
                </a:solidFill>
              </a:rPr>
              <a:t>LIFE 1331</a:t>
            </a:r>
          </a:p>
          <a:p>
            <a:pPr algn="ctr"/>
            <a:r>
              <a:rPr lang="en-GB" sz="2400" dirty="0" smtClean="0">
                <a:solidFill>
                  <a:schemeClr val="tx1"/>
                </a:solidFill>
              </a:rPr>
              <a:t>Clubfoot 959</a:t>
            </a:r>
            <a:endParaRPr lang="en-GB" sz="2400" dirty="0">
              <a:solidFill>
                <a:schemeClr val="tx1"/>
              </a:solidFill>
            </a:endParaRPr>
          </a:p>
        </p:txBody>
      </p:sp>
      <p:sp>
        <p:nvSpPr>
          <p:cNvPr id="28" name="Rectangle 27"/>
          <p:cNvSpPr/>
          <p:nvPr/>
        </p:nvSpPr>
        <p:spPr>
          <a:xfrm>
            <a:off x="251520" y="260648"/>
            <a:ext cx="8640960" cy="626469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4679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209" r="9259"/>
          <a:stretch/>
        </p:blipFill>
        <p:spPr>
          <a:xfrm>
            <a:off x="179512" y="920897"/>
            <a:ext cx="8750593" cy="5230314"/>
          </a:xfrm>
        </p:spPr>
      </p:pic>
      <p:sp>
        <p:nvSpPr>
          <p:cNvPr id="6" name="TextBox 5"/>
          <p:cNvSpPr txBox="1"/>
          <p:nvPr/>
        </p:nvSpPr>
        <p:spPr>
          <a:xfrm>
            <a:off x="6779699" y="4028061"/>
            <a:ext cx="18576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2836 </a:t>
            </a:r>
            <a:r>
              <a:rPr lang="en-GB" sz="2400" dirty="0" smtClean="0">
                <a:solidFill>
                  <a:prstClr val="black"/>
                </a:solidFill>
                <a:latin typeface="Calibri"/>
              </a:rPr>
              <a:t>C</a:t>
            </a: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licks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solidFill>
                  <a:prstClr val="black"/>
                </a:solidFill>
                <a:latin typeface="Calibri"/>
              </a:rPr>
              <a:t>11% OxReach views</a:t>
            </a:r>
            <a:endParaRPr kumimoji="0" lang="en-GB" sz="24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7" name="Rectangle 6"/>
          <p:cNvSpPr/>
          <p:nvPr/>
        </p:nvSpPr>
        <p:spPr>
          <a:xfrm>
            <a:off x="6782048" y="2638995"/>
            <a:ext cx="1831564" cy="10490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779699" y="2563369"/>
            <a:ext cx="18576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4269 Clicks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solidFill>
                  <a:prstClr val="black"/>
                </a:solidFill>
                <a:latin typeface="Calibri"/>
              </a:rPr>
              <a:t>16% OxReach views</a:t>
            </a:r>
            <a:endParaRPr kumimoji="0" lang="en-GB" sz="24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8" name="Rectangle 7"/>
          <p:cNvSpPr/>
          <p:nvPr/>
        </p:nvSpPr>
        <p:spPr>
          <a:xfrm>
            <a:off x="179512" y="188640"/>
            <a:ext cx="8784976" cy="648072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195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209" r="9259"/>
          <a:stretch/>
        </p:blipFill>
        <p:spPr>
          <a:xfrm>
            <a:off x="179512" y="920897"/>
            <a:ext cx="8750593" cy="5230314"/>
          </a:xfrm>
        </p:spPr>
      </p:pic>
      <p:sp>
        <p:nvSpPr>
          <p:cNvPr id="7" name="Rectangle 6"/>
          <p:cNvSpPr/>
          <p:nvPr/>
        </p:nvSpPr>
        <p:spPr>
          <a:xfrm>
            <a:off x="6779699" y="2638995"/>
            <a:ext cx="1831564" cy="10490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79512" y="188640"/>
            <a:ext cx="8784976" cy="648072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7028471" y="2563369"/>
            <a:ext cx="1334020" cy="2677656"/>
          </a:xfrm>
          <a:prstGeom prst="rect">
            <a:avLst/>
          </a:prstGeom>
          <a:noFill/>
        </p:spPr>
        <p:txBody>
          <a:bodyPr wrap="none" rtlCol="0">
            <a:spAutoFit/>
          </a:bodyPr>
          <a:lstStyle/>
          <a:p>
            <a:r>
              <a:rPr lang="en-GB" sz="2400" dirty="0" smtClean="0"/>
              <a:t>34% UK</a:t>
            </a:r>
          </a:p>
          <a:p>
            <a:r>
              <a:rPr lang="en-GB" sz="2400" dirty="0" smtClean="0"/>
              <a:t>19% US</a:t>
            </a:r>
          </a:p>
          <a:p>
            <a:r>
              <a:rPr lang="en-GB" sz="2400" dirty="0" smtClean="0"/>
              <a:t>7% China</a:t>
            </a:r>
          </a:p>
          <a:p>
            <a:endParaRPr lang="en-GB" sz="2400" dirty="0"/>
          </a:p>
          <a:p>
            <a:r>
              <a:rPr lang="en-GB" sz="2400" dirty="0" smtClean="0"/>
              <a:t>42% UK</a:t>
            </a:r>
          </a:p>
          <a:p>
            <a:r>
              <a:rPr lang="en-GB" sz="2400" dirty="0" smtClean="0"/>
              <a:t>12% US</a:t>
            </a:r>
          </a:p>
          <a:p>
            <a:r>
              <a:rPr lang="en-GB" sz="2400" dirty="0" smtClean="0"/>
              <a:t>8% China</a:t>
            </a:r>
            <a:endParaRPr lang="en-GB" sz="2400" dirty="0"/>
          </a:p>
        </p:txBody>
      </p:sp>
    </p:spTree>
    <p:extLst>
      <p:ext uri="{BB962C8B-B14F-4D97-AF65-F5344CB8AC3E}">
        <p14:creationId xmlns:p14="http://schemas.microsoft.com/office/powerpoint/2010/main" val="1073821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5138928" y="2020111"/>
            <a:ext cx="2880000" cy="2881073"/>
          </a:xfrm>
          <a:prstGeom prst="ellipse">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pic>
        <p:nvPicPr>
          <p:cNvPr id="1030" name="Picture 6"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64999" r="31247" b="-1"/>
          <a:stretch/>
        </p:blipFill>
        <p:spPr bwMode="auto">
          <a:xfrm>
            <a:off x="82714" y="-441986"/>
            <a:ext cx="9125723" cy="15647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6884" y="-456543"/>
            <a:ext cx="9817768" cy="1741176"/>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51520" y="260648"/>
            <a:ext cx="8640960" cy="626469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0" name="Chart 19"/>
          <p:cNvGraphicFramePr>
            <a:graphicFrameLocks/>
          </p:cNvGraphicFramePr>
          <p:nvPr>
            <p:extLst>
              <p:ext uri="{D42A27DB-BD31-4B8C-83A1-F6EECF244321}">
                <p14:modId xmlns:p14="http://schemas.microsoft.com/office/powerpoint/2010/main" val="1201446230"/>
              </p:ext>
            </p:extLst>
          </p:nvPr>
        </p:nvGraphicFramePr>
        <p:xfrm>
          <a:off x="4450647" y="2221486"/>
          <a:ext cx="4272729" cy="282383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5380487" y="1479623"/>
            <a:ext cx="2216697" cy="400110"/>
          </a:xfrm>
          <a:prstGeom prst="rect">
            <a:avLst/>
          </a:prstGeom>
          <a:noFill/>
        </p:spPr>
        <p:txBody>
          <a:bodyPr wrap="none" rtlCol="0">
            <a:spAutoFit/>
          </a:bodyPr>
          <a:lstStyle/>
          <a:p>
            <a:r>
              <a:rPr lang="en-GB" sz="2000" b="1" dirty="0"/>
              <a:t>Social media </a:t>
            </a:r>
            <a:r>
              <a:rPr lang="en-GB" sz="2000" b="1" dirty="0" smtClean="0"/>
              <a:t>traffic</a:t>
            </a:r>
            <a:endParaRPr lang="en-GB" sz="2000" b="1" dirty="0"/>
          </a:p>
        </p:txBody>
      </p:sp>
      <p:sp>
        <p:nvSpPr>
          <p:cNvPr id="8" name="TextBox 7"/>
          <p:cNvSpPr txBox="1"/>
          <p:nvPr/>
        </p:nvSpPr>
        <p:spPr>
          <a:xfrm>
            <a:off x="7551450" y="3392996"/>
            <a:ext cx="636713" cy="369332"/>
          </a:xfrm>
          <a:prstGeom prst="rect">
            <a:avLst/>
          </a:prstGeom>
          <a:noFill/>
        </p:spPr>
        <p:txBody>
          <a:bodyPr wrap="none" rtlCol="0">
            <a:spAutoFit/>
          </a:bodyPr>
          <a:lstStyle/>
          <a:p>
            <a:r>
              <a:rPr lang="en-GB" dirty="0" smtClean="0"/>
              <a:t>18% </a:t>
            </a:r>
            <a:endParaRPr lang="en-GB" dirty="0"/>
          </a:p>
        </p:txBody>
      </p:sp>
      <p:sp>
        <p:nvSpPr>
          <p:cNvPr id="13" name="TextBox 12"/>
          <p:cNvSpPr txBox="1"/>
          <p:nvPr/>
        </p:nvSpPr>
        <p:spPr>
          <a:xfrm>
            <a:off x="5823760" y="4464322"/>
            <a:ext cx="1582036" cy="369332"/>
          </a:xfrm>
          <a:prstGeom prst="rect">
            <a:avLst/>
          </a:prstGeom>
          <a:noFill/>
        </p:spPr>
        <p:txBody>
          <a:bodyPr wrap="none" rtlCol="0">
            <a:spAutoFit/>
          </a:bodyPr>
          <a:lstStyle/>
          <a:p>
            <a:r>
              <a:rPr lang="en-GB" dirty="0" smtClean="0"/>
              <a:t>Click to donate</a:t>
            </a:r>
            <a:endParaRPr lang="en-GB" dirty="0"/>
          </a:p>
        </p:txBody>
      </p:sp>
      <p:sp>
        <p:nvSpPr>
          <p:cNvPr id="29" name="TextBox 28"/>
          <p:cNvSpPr txBox="1"/>
          <p:nvPr/>
        </p:nvSpPr>
        <p:spPr>
          <a:xfrm>
            <a:off x="5120640" y="3100459"/>
            <a:ext cx="519694" cy="369332"/>
          </a:xfrm>
          <a:prstGeom prst="rect">
            <a:avLst/>
          </a:prstGeom>
          <a:noFill/>
        </p:spPr>
        <p:txBody>
          <a:bodyPr wrap="none" rtlCol="0">
            <a:spAutoFit/>
          </a:bodyPr>
          <a:lstStyle/>
          <a:p>
            <a:r>
              <a:rPr lang="en-GB" dirty="0"/>
              <a:t>7</a:t>
            </a:r>
            <a:r>
              <a:rPr lang="en-GB" dirty="0" smtClean="0"/>
              <a:t>% </a:t>
            </a:r>
            <a:endParaRPr lang="en-GB" dirty="0"/>
          </a:p>
        </p:txBody>
      </p:sp>
      <p:sp>
        <p:nvSpPr>
          <p:cNvPr id="30" name="TextBox 29"/>
          <p:cNvSpPr txBox="1"/>
          <p:nvPr/>
        </p:nvSpPr>
        <p:spPr>
          <a:xfrm>
            <a:off x="6160008" y="2088955"/>
            <a:ext cx="636713" cy="369332"/>
          </a:xfrm>
          <a:prstGeom prst="rect">
            <a:avLst/>
          </a:prstGeom>
          <a:noFill/>
        </p:spPr>
        <p:txBody>
          <a:bodyPr wrap="none" rtlCol="0">
            <a:spAutoFit/>
          </a:bodyPr>
          <a:lstStyle/>
          <a:p>
            <a:r>
              <a:rPr lang="en-GB" dirty="0" smtClean="0"/>
              <a:t>12% </a:t>
            </a:r>
            <a:endParaRPr lang="en-GB" dirty="0"/>
          </a:p>
        </p:txBody>
      </p:sp>
      <p:sp>
        <p:nvSpPr>
          <p:cNvPr id="14" name="Rounded Rectangle 13"/>
          <p:cNvSpPr/>
          <p:nvPr/>
        </p:nvSpPr>
        <p:spPr>
          <a:xfrm>
            <a:off x="5449824" y="5312664"/>
            <a:ext cx="2738339" cy="978408"/>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err="1" smtClean="0"/>
              <a:t>Reddit</a:t>
            </a:r>
            <a:r>
              <a:rPr lang="en-GB" dirty="0" smtClean="0"/>
              <a:t> conversation rate 33%</a:t>
            </a:r>
            <a:endParaRPr lang="en-GB" dirty="0"/>
          </a:p>
        </p:txBody>
      </p:sp>
      <p:sp>
        <p:nvSpPr>
          <p:cNvPr id="32" name="TextBox 31"/>
          <p:cNvSpPr txBox="1"/>
          <p:nvPr/>
        </p:nvSpPr>
        <p:spPr>
          <a:xfrm>
            <a:off x="762430" y="1450585"/>
            <a:ext cx="3731278" cy="400110"/>
          </a:xfrm>
          <a:prstGeom prst="rect">
            <a:avLst/>
          </a:prstGeom>
          <a:noFill/>
        </p:spPr>
        <p:txBody>
          <a:bodyPr wrap="none" rtlCol="0">
            <a:spAutoFit/>
          </a:bodyPr>
          <a:lstStyle/>
          <a:p>
            <a:r>
              <a:rPr lang="en-GB" sz="2000" b="1" dirty="0" smtClean="0"/>
              <a:t>Total traffic </a:t>
            </a:r>
            <a:r>
              <a:rPr lang="en-GB" sz="2000" b="1" dirty="0"/>
              <a:t>to Clubfoot campaign</a:t>
            </a:r>
          </a:p>
        </p:txBody>
      </p:sp>
      <p:graphicFrame>
        <p:nvGraphicFramePr>
          <p:cNvPr id="31" name="Chart 30"/>
          <p:cNvGraphicFramePr>
            <a:graphicFrameLocks/>
          </p:cNvGraphicFramePr>
          <p:nvPr>
            <p:extLst>
              <p:ext uri="{D42A27DB-BD31-4B8C-83A1-F6EECF244321}">
                <p14:modId xmlns:p14="http://schemas.microsoft.com/office/powerpoint/2010/main" val="2966936530"/>
              </p:ext>
            </p:extLst>
          </p:nvPr>
        </p:nvGraphicFramePr>
        <p:xfrm>
          <a:off x="126354" y="2185807"/>
          <a:ext cx="5003430" cy="326942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84784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1473"/>
          <a:stretch/>
        </p:blipFill>
        <p:spPr>
          <a:xfrm>
            <a:off x="0" y="0"/>
            <a:ext cx="9160042" cy="6898106"/>
          </a:xfrm>
        </p:spPr>
      </p:pic>
      <p:sp>
        <p:nvSpPr>
          <p:cNvPr id="5" name="Rectangle 4"/>
          <p:cNvSpPr/>
          <p:nvPr/>
        </p:nvSpPr>
        <p:spPr>
          <a:xfrm>
            <a:off x="251520" y="260648"/>
            <a:ext cx="8640960" cy="62646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4"/>
          <a:stretch>
            <a:fillRect/>
          </a:stretch>
        </p:blipFill>
        <p:spPr>
          <a:xfrm>
            <a:off x="2051408" y="977901"/>
            <a:ext cx="3291690" cy="927100"/>
          </a:xfrm>
          <a:prstGeom prst="rect">
            <a:avLst/>
          </a:prstGeom>
        </p:spPr>
      </p:pic>
      <p:sp>
        <p:nvSpPr>
          <p:cNvPr id="8" name="Rectangle 7"/>
          <p:cNvSpPr/>
          <p:nvPr/>
        </p:nvSpPr>
        <p:spPr>
          <a:xfrm>
            <a:off x="2051408" y="1921743"/>
            <a:ext cx="3291690" cy="34585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a:stretch>
            <a:fillRect/>
          </a:stretch>
        </p:blipFill>
        <p:spPr>
          <a:xfrm>
            <a:off x="2214707" y="1905001"/>
            <a:ext cx="2965092" cy="3458566"/>
          </a:xfrm>
          <a:prstGeom prst="rect">
            <a:avLst/>
          </a:prstGeom>
        </p:spPr>
      </p:pic>
      <p:sp>
        <p:nvSpPr>
          <p:cNvPr id="9" name="Content Placeholder 2"/>
          <p:cNvSpPr txBox="1">
            <a:spLocks/>
          </p:cNvSpPr>
          <p:nvPr/>
        </p:nvSpPr>
        <p:spPr>
          <a:xfrm>
            <a:off x="6079462" y="3208758"/>
            <a:ext cx="2453645" cy="40908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800" b="1" dirty="0" smtClean="0"/>
              <a:t>2314 engaged users</a:t>
            </a:r>
          </a:p>
          <a:p>
            <a:pPr marL="0" indent="0" algn="ctr">
              <a:buFont typeface="Arial" panose="020B0604020202020204" pitchFamily="34" charset="0"/>
              <a:buNone/>
            </a:pPr>
            <a:endParaRPr lang="en-GB" sz="2400" dirty="0" smtClean="0"/>
          </a:p>
          <a:p>
            <a:pPr marL="0" indent="0" algn="ctr">
              <a:buFont typeface="Arial" panose="020B0604020202020204" pitchFamily="34" charset="0"/>
              <a:buNone/>
            </a:pPr>
            <a:r>
              <a:rPr lang="en-GB" sz="2400" dirty="0" smtClean="0"/>
              <a:t>Total reach:</a:t>
            </a:r>
          </a:p>
          <a:p>
            <a:pPr marL="0" indent="0" algn="ctr">
              <a:buFont typeface="Arial" panose="020B0604020202020204" pitchFamily="34" charset="0"/>
              <a:buNone/>
            </a:pPr>
            <a:r>
              <a:rPr lang="en-GB" sz="2800" b="1" dirty="0" smtClean="0"/>
              <a:t>74,838  unique users</a:t>
            </a:r>
            <a:endParaRPr lang="en-GB" sz="2800" b="1" dirty="0"/>
          </a:p>
        </p:txBody>
      </p:sp>
    </p:spTree>
    <p:extLst>
      <p:ext uri="{BB962C8B-B14F-4D97-AF65-F5344CB8AC3E}">
        <p14:creationId xmlns:p14="http://schemas.microsoft.com/office/powerpoint/2010/main" val="1652238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1473"/>
          <a:stretch/>
        </p:blipFill>
        <p:spPr>
          <a:xfrm flipH="1">
            <a:off x="0" y="0"/>
            <a:ext cx="9160042" cy="6898106"/>
          </a:xfrm>
        </p:spPr>
      </p:pic>
      <p:sp>
        <p:nvSpPr>
          <p:cNvPr id="5" name="Rectangle 4"/>
          <p:cNvSpPr/>
          <p:nvPr/>
        </p:nvSpPr>
        <p:spPr>
          <a:xfrm>
            <a:off x="251520" y="260648"/>
            <a:ext cx="8640960" cy="62646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804008" y="863600"/>
            <a:ext cx="3291690" cy="4491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stretch>
            <a:fillRect/>
          </a:stretch>
        </p:blipFill>
        <p:spPr>
          <a:xfrm>
            <a:off x="3804008" y="863960"/>
            <a:ext cx="3291690" cy="927100"/>
          </a:xfrm>
          <a:prstGeom prst="rect">
            <a:avLst/>
          </a:prstGeom>
        </p:spPr>
      </p:pic>
      <p:pic>
        <p:nvPicPr>
          <p:cNvPr id="11" name="Picture 10"/>
          <p:cNvPicPr>
            <a:picLocks noChangeAspect="1"/>
          </p:cNvPicPr>
          <p:nvPr/>
        </p:nvPicPr>
        <p:blipFill>
          <a:blip r:embed="rId5"/>
          <a:stretch>
            <a:fillRect/>
          </a:stretch>
        </p:blipFill>
        <p:spPr>
          <a:xfrm>
            <a:off x="3929207" y="1787849"/>
            <a:ext cx="3066692" cy="3570567"/>
          </a:xfrm>
          <a:prstGeom prst="rect">
            <a:avLst/>
          </a:prstGeom>
        </p:spPr>
      </p:pic>
      <p:sp>
        <p:nvSpPr>
          <p:cNvPr id="12" name="Content Placeholder 2"/>
          <p:cNvSpPr txBox="1">
            <a:spLocks/>
          </p:cNvSpPr>
          <p:nvPr/>
        </p:nvSpPr>
        <p:spPr>
          <a:xfrm>
            <a:off x="391645" y="1431628"/>
            <a:ext cx="3231161"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800" b="1" dirty="0" smtClean="0"/>
              <a:t>4606 engaged users</a:t>
            </a:r>
          </a:p>
          <a:p>
            <a:pPr marL="0" indent="0">
              <a:buFont typeface="Arial" panose="020B0604020202020204" pitchFamily="34" charset="0"/>
              <a:buNone/>
            </a:pPr>
            <a:endParaRPr lang="en-GB" sz="2400" dirty="0" smtClean="0"/>
          </a:p>
          <a:p>
            <a:pPr marL="0" indent="0">
              <a:buFont typeface="Arial" panose="020B0604020202020204" pitchFamily="34" charset="0"/>
              <a:buNone/>
            </a:pPr>
            <a:r>
              <a:rPr lang="en-GB" sz="2400" dirty="0" smtClean="0"/>
              <a:t>Total reach:</a:t>
            </a:r>
          </a:p>
          <a:p>
            <a:pPr marL="0" indent="0">
              <a:buFont typeface="Arial" panose="020B0604020202020204" pitchFamily="34" charset="0"/>
              <a:buNone/>
            </a:pPr>
            <a:r>
              <a:rPr lang="en-GB" sz="2800" b="1" dirty="0" smtClean="0"/>
              <a:t>211,318 unique users</a:t>
            </a:r>
          </a:p>
          <a:p>
            <a:pPr marL="0" indent="0">
              <a:buFont typeface="Arial" panose="020B0604020202020204" pitchFamily="34" charset="0"/>
              <a:buNone/>
            </a:pPr>
            <a:endParaRPr lang="en-GB" sz="2400" dirty="0"/>
          </a:p>
        </p:txBody>
      </p:sp>
    </p:spTree>
    <p:extLst>
      <p:ext uri="{BB962C8B-B14F-4D97-AF65-F5344CB8AC3E}">
        <p14:creationId xmlns:p14="http://schemas.microsoft.com/office/powerpoint/2010/main" val="3854537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tock images social m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738"/>
          <a:stretch/>
        </p:blipFill>
        <p:spPr bwMode="auto">
          <a:xfrm>
            <a:off x="0" y="-4851"/>
            <a:ext cx="9177454" cy="6862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851"/>
            <a:ext cx="9177454" cy="689025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6805"/>
          <a:stretch/>
        </p:blipFill>
        <p:spPr bwMode="auto">
          <a:xfrm>
            <a:off x="1313013" y="645960"/>
            <a:ext cx="6692900" cy="245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48574"/>
          <a:stretch/>
        </p:blipFill>
        <p:spPr bwMode="auto">
          <a:xfrm>
            <a:off x="1949123" y="3189486"/>
            <a:ext cx="2428487" cy="348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2366"/>
          <a:stretch/>
        </p:blipFill>
        <p:spPr bwMode="auto">
          <a:xfrm>
            <a:off x="4492485" y="3189486"/>
            <a:ext cx="2629134" cy="349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135172"/>
            <a:ext cx="9177454" cy="523220"/>
          </a:xfrm>
          <a:prstGeom prst="rect">
            <a:avLst/>
          </a:prstGeom>
          <a:noFill/>
        </p:spPr>
        <p:txBody>
          <a:bodyPr wrap="square" rtlCol="0">
            <a:spAutoFit/>
          </a:bodyPr>
          <a:lstStyle/>
          <a:p>
            <a:pPr algn="ctr"/>
            <a:r>
              <a:rPr lang="en-GB" sz="2800" b="1" dirty="0" smtClean="0"/>
              <a:t>LIFE Twitter</a:t>
            </a:r>
            <a:endParaRPr lang="en-GB" sz="2800" b="1" dirty="0"/>
          </a:p>
        </p:txBody>
      </p:sp>
      <p:sp>
        <p:nvSpPr>
          <p:cNvPr id="10" name="Rectangle 9"/>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98277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tock images social m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738"/>
          <a:stretch/>
        </p:blipFill>
        <p:spPr bwMode="auto">
          <a:xfrm>
            <a:off x="0" y="-4851"/>
            <a:ext cx="9177454" cy="6862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8635" y="0"/>
            <a:ext cx="9177454" cy="689025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0" y="135172"/>
            <a:ext cx="9177454" cy="523220"/>
          </a:xfrm>
          <a:prstGeom prst="rect">
            <a:avLst/>
          </a:prstGeom>
          <a:noFill/>
        </p:spPr>
        <p:txBody>
          <a:bodyPr wrap="square" rtlCol="0">
            <a:spAutoFit/>
          </a:bodyPr>
          <a:lstStyle/>
          <a:p>
            <a:pPr algn="ctr"/>
            <a:r>
              <a:rPr lang="en-GB" sz="2800" b="1" dirty="0" smtClean="0"/>
              <a:t>Clubfoot, </a:t>
            </a:r>
            <a:r>
              <a:rPr lang="en-GB" sz="2800" b="1" dirty="0" err="1" smtClean="0"/>
              <a:t>OxReach</a:t>
            </a:r>
            <a:r>
              <a:rPr lang="en-GB" sz="2800" b="1" dirty="0" smtClean="0"/>
              <a:t> Twitter</a:t>
            </a:r>
            <a:endParaRPr lang="en-GB" sz="2800" b="1" dirty="0"/>
          </a:p>
        </p:txBody>
      </p:sp>
      <p:pic>
        <p:nvPicPr>
          <p:cNvPr id="9" name="Picture 8"/>
          <p:cNvPicPr>
            <a:picLocks noChangeAspect="1"/>
          </p:cNvPicPr>
          <p:nvPr/>
        </p:nvPicPr>
        <p:blipFill>
          <a:blip r:embed="rId4"/>
          <a:stretch>
            <a:fillRect/>
          </a:stretch>
        </p:blipFill>
        <p:spPr>
          <a:xfrm>
            <a:off x="458635" y="658392"/>
            <a:ext cx="8260183" cy="2400960"/>
          </a:xfrm>
          <a:prstGeom prst="rect">
            <a:avLst/>
          </a:prstGeom>
        </p:spPr>
      </p:pic>
      <p:pic>
        <p:nvPicPr>
          <p:cNvPr id="10" name="Picture 9"/>
          <p:cNvPicPr>
            <a:picLocks noChangeAspect="1"/>
          </p:cNvPicPr>
          <p:nvPr/>
        </p:nvPicPr>
        <p:blipFill>
          <a:blip r:embed="rId5"/>
          <a:stretch>
            <a:fillRect/>
          </a:stretch>
        </p:blipFill>
        <p:spPr>
          <a:xfrm>
            <a:off x="2096603" y="3194603"/>
            <a:ext cx="2364601" cy="3479342"/>
          </a:xfrm>
          <a:prstGeom prst="rect">
            <a:avLst/>
          </a:prstGeom>
        </p:spPr>
      </p:pic>
      <p:pic>
        <p:nvPicPr>
          <p:cNvPr id="11" name="Picture 10"/>
          <p:cNvPicPr>
            <a:picLocks noChangeAspect="1"/>
          </p:cNvPicPr>
          <p:nvPr/>
        </p:nvPicPr>
        <p:blipFill>
          <a:blip r:embed="rId6"/>
          <a:stretch>
            <a:fillRect/>
          </a:stretch>
        </p:blipFill>
        <p:spPr>
          <a:xfrm>
            <a:off x="4700044" y="3194603"/>
            <a:ext cx="2483481" cy="3466343"/>
          </a:xfrm>
          <a:prstGeom prst="rect">
            <a:avLst/>
          </a:prstGeom>
        </p:spPr>
      </p:pic>
      <p:sp>
        <p:nvSpPr>
          <p:cNvPr id="12" name="Rectangle 11"/>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942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577" r="10889"/>
          <a:stretch/>
        </p:blipFill>
        <p:spPr>
          <a:xfrm>
            <a:off x="-14990" y="0"/>
            <a:ext cx="9158990" cy="688298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1449" t="38251" r="26502" b="28525"/>
          <a:stretch/>
        </p:blipFill>
        <p:spPr>
          <a:xfrm>
            <a:off x="1199212" y="2617032"/>
            <a:ext cx="1475347" cy="1648918"/>
          </a:xfrm>
          <a:prstGeom prst="rect">
            <a:avLst/>
          </a:prstGeom>
        </p:spPr>
      </p:pic>
      <p:sp>
        <p:nvSpPr>
          <p:cNvPr id="6" name="Rectangle 5"/>
          <p:cNvSpPr/>
          <p:nvPr/>
        </p:nvSpPr>
        <p:spPr>
          <a:xfrm>
            <a:off x="251520" y="260648"/>
            <a:ext cx="8640960" cy="62646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535304" y="4260104"/>
            <a:ext cx="28031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Small token of thanks</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535304" y="721124"/>
            <a:ext cx="2803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Small sums of money from a large number of backers</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425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46"/>
            <a:ext cx="8229600" cy="418058"/>
          </a:xfrm>
        </p:spPr>
        <p:txBody>
          <a:bodyPr>
            <a:noAutofit/>
          </a:bodyPr>
          <a:lstStyle/>
          <a:p>
            <a:r>
              <a:rPr lang="en-GB" sz="2800" dirty="0" smtClean="0"/>
              <a:t>Highest Impression Tweets during campaigns</a:t>
            </a:r>
            <a:endParaRPr lang="en-GB" sz="2800" dirty="0"/>
          </a:p>
        </p:txBody>
      </p:sp>
      <p:sp>
        <p:nvSpPr>
          <p:cNvPr id="3" name="Content Placeholder 2"/>
          <p:cNvSpPr>
            <a:spLocks noGrp="1"/>
          </p:cNvSpPr>
          <p:nvPr>
            <p:ph idx="1"/>
          </p:nvPr>
        </p:nvSpPr>
        <p:spPr>
          <a:xfrm>
            <a:off x="457200" y="836712"/>
            <a:ext cx="8229600" cy="5289451"/>
          </a:xfrm>
        </p:spPr>
        <p:txBody>
          <a:bodyPr/>
          <a:lstStyle/>
          <a:p>
            <a:endParaRPr lang="en-GB" dirty="0"/>
          </a:p>
        </p:txBody>
      </p:sp>
      <p:grpSp>
        <p:nvGrpSpPr>
          <p:cNvPr id="7" name="Group 6"/>
          <p:cNvGrpSpPr/>
          <p:nvPr/>
        </p:nvGrpSpPr>
        <p:grpSpPr>
          <a:xfrm>
            <a:off x="179513" y="836712"/>
            <a:ext cx="7848871" cy="1728192"/>
            <a:chOff x="179513" y="836712"/>
            <a:chExt cx="8893731" cy="2088232"/>
          </a:xfrm>
        </p:grpSpPr>
        <p:sp>
          <p:nvSpPr>
            <p:cNvPr id="8" name="Rectangle 7"/>
            <p:cNvSpPr/>
            <p:nvPr/>
          </p:nvSpPr>
          <p:spPr>
            <a:xfrm>
              <a:off x="179513" y="1988840"/>
              <a:ext cx="432048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44" y="836712"/>
              <a:ext cx="8686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389780" y="1604753"/>
            <a:ext cx="8410575" cy="3981450"/>
            <a:chOff x="386444" y="2564904"/>
            <a:chExt cx="8410575" cy="398145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5075"/>
            <a:stretch/>
          </p:blipFill>
          <p:spPr bwMode="auto">
            <a:xfrm>
              <a:off x="386444" y="2564904"/>
              <a:ext cx="8410575" cy="178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31840" y="4437112"/>
              <a:ext cx="5665179" cy="2109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262" r="-1"/>
          <a:stretch/>
        </p:blipFill>
        <p:spPr bwMode="auto">
          <a:xfrm>
            <a:off x="3904488" y="820530"/>
            <a:ext cx="5043286" cy="203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4"/>
          <a:stretch>
            <a:fillRect/>
          </a:stretch>
        </p:blipFill>
        <p:spPr>
          <a:xfrm>
            <a:off x="3835971" y="3412953"/>
            <a:ext cx="4964384" cy="3053363"/>
          </a:xfrm>
          <a:prstGeom prst="rect">
            <a:avLst/>
          </a:prstGeom>
        </p:spPr>
      </p:pic>
      <p:pic>
        <p:nvPicPr>
          <p:cNvPr id="15" name="Picture 14"/>
          <p:cNvPicPr>
            <a:picLocks noChangeAspect="1"/>
          </p:cNvPicPr>
          <p:nvPr/>
        </p:nvPicPr>
        <p:blipFill rotWithShape="1">
          <a:blip r:embed="rId5"/>
          <a:srcRect b="15463"/>
          <a:stretch/>
        </p:blipFill>
        <p:spPr>
          <a:xfrm>
            <a:off x="457200" y="3548031"/>
            <a:ext cx="3090098" cy="2788761"/>
          </a:xfrm>
          <a:prstGeom prst="rect">
            <a:avLst/>
          </a:prstGeom>
        </p:spPr>
      </p:pic>
      <p:sp>
        <p:nvSpPr>
          <p:cNvPr id="16" name="Rectangle 15"/>
          <p:cNvSpPr/>
          <p:nvPr/>
        </p:nvSpPr>
        <p:spPr>
          <a:xfrm>
            <a:off x="251520" y="260648"/>
            <a:ext cx="8640960" cy="62646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56420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stock images social m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38" t="13713" r="13927" b="11109"/>
          <a:stretch/>
        </p:blipFill>
        <p:spPr bwMode="auto">
          <a:xfrm>
            <a:off x="-31898" y="0"/>
            <a:ext cx="91758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b="29766"/>
          <a:stretch/>
        </p:blipFill>
        <p:spPr>
          <a:xfrm>
            <a:off x="925031" y="1159724"/>
            <a:ext cx="6188149" cy="3692001"/>
          </a:xfrm>
          <a:prstGeom prst="rect">
            <a:avLst/>
          </a:prstGeom>
        </p:spPr>
      </p:pic>
      <p:sp>
        <p:nvSpPr>
          <p:cNvPr id="4" name="TextBox 3"/>
          <p:cNvSpPr txBox="1"/>
          <p:nvPr/>
        </p:nvSpPr>
        <p:spPr>
          <a:xfrm>
            <a:off x="4019105" y="2905780"/>
            <a:ext cx="4369981" cy="523220"/>
          </a:xfrm>
          <a:prstGeom prst="rect">
            <a:avLst/>
          </a:prstGeom>
          <a:noFill/>
        </p:spPr>
        <p:txBody>
          <a:bodyPr wrap="square" rtlCol="0">
            <a:spAutoFit/>
          </a:bodyPr>
          <a:lstStyle/>
          <a:p>
            <a:r>
              <a:rPr lang="en-GB" sz="2800" b="1" dirty="0" smtClean="0"/>
              <a:t>15,246 Impressions</a:t>
            </a:r>
            <a:endParaRPr lang="en-GB" sz="2800" b="1" dirty="0"/>
          </a:p>
        </p:txBody>
      </p:sp>
      <p:sp>
        <p:nvSpPr>
          <p:cNvPr id="7" name="Rectangle 6"/>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042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stock image SOCIAL MEDIA"/>
          <p:cNvPicPr>
            <a:picLocks noChangeAspect="1" noChangeArrowheads="1"/>
          </p:cNvPicPr>
          <p:nvPr/>
        </p:nvPicPr>
        <p:blipFill rotWithShape="1">
          <a:blip r:embed="rId3">
            <a:extLst>
              <a:ext uri="{28A0092B-C50C-407E-A947-70E740481C1C}">
                <a14:useLocalDpi xmlns:a14="http://schemas.microsoft.com/office/drawing/2010/main" val="0"/>
              </a:ext>
            </a:extLst>
          </a:blip>
          <a:srcRect l="17614" t="9011" r="18286" b="17761"/>
          <a:stretch/>
        </p:blipFill>
        <p:spPr bwMode="auto">
          <a:xfrm rot="60000">
            <a:off x="-63978" y="-147072"/>
            <a:ext cx="9264421" cy="70859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363489">
            <a:off x="6886935" y="5139161"/>
            <a:ext cx="1082233" cy="529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a:srcRect l="32503" t="23865" r="31604" b="23791"/>
          <a:stretch/>
        </p:blipFill>
        <p:spPr>
          <a:xfrm>
            <a:off x="1669635" y="1042416"/>
            <a:ext cx="5828066" cy="4620000"/>
          </a:xfrm>
          <a:prstGeom prst="rect">
            <a:avLst/>
          </a:prstGeom>
        </p:spPr>
      </p:pic>
      <p:sp>
        <p:nvSpPr>
          <p:cNvPr id="7" name="Title 1"/>
          <p:cNvSpPr>
            <a:spLocks noGrp="1"/>
          </p:cNvSpPr>
          <p:nvPr>
            <p:ph type="title"/>
          </p:nvPr>
        </p:nvSpPr>
        <p:spPr>
          <a:xfrm>
            <a:off x="96732" y="5978040"/>
            <a:ext cx="9144000" cy="418058"/>
          </a:xfrm>
        </p:spPr>
        <p:txBody>
          <a:bodyPr>
            <a:noAutofit/>
          </a:bodyPr>
          <a:lstStyle/>
          <a:p>
            <a:r>
              <a:rPr lang="en-GB" sz="2400" dirty="0" smtClean="0"/>
              <a:t>Highest </a:t>
            </a:r>
            <a:br>
              <a:rPr lang="en-GB" sz="2400" dirty="0" smtClean="0"/>
            </a:br>
            <a:r>
              <a:rPr lang="en-GB" sz="2400" dirty="0" smtClean="0"/>
              <a:t>Engagements</a:t>
            </a:r>
            <a:endParaRPr lang="en-GB" sz="2400" dirty="0"/>
          </a:p>
        </p:txBody>
      </p:sp>
      <p:sp>
        <p:nvSpPr>
          <p:cNvPr id="8" name="Rectangle 7"/>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7629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60000">
            <a:off x="-151255" y="-102576"/>
            <a:ext cx="9362066" cy="7117237"/>
            <a:chOff x="0" y="-15635"/>
            <a:chExt cx="9148046" cy="6996932"/>
          </a:xfrm>
        </p:grpSpPr>
        <p:pic>
          <p:nvPicPr>
            <p:cNvPr id="14" name="Picture 2" descr="Image result for stock image SOCIAL MEDIA"/>
            <p:cNvPicPr>
              <a:picLocks noChangeAspect="1" noChangeArrowheads="1"/>
            </p:cNvPicPr>
            <p:nvPr/>
          </p:nvPicPr>
          <p:blipFill rotWithShape="1">
            <a:blip r:embed="rId2">
              <a:extLst>
                <a:ext uri="{28A0092B-C50C-407E-A947-70E740481C1C}">
                  <a14:useLocalDpi xmlns:a14="http://schemas.microsoft.com/office/drawing/2010/main" val="0"/>
                </a:ext>
              </a:extLst>
            </a:blip>
            <a:srcRect l="17614" t="9011" r="18286" b="17761"/>
            <a:stretch/>
          </p:blipFill>
          <p:spPr bwMode="auto">
            <a:xfrm>
              <a:off x="0" y="-15635"/>
              <a:ext cx="9148046" cy="699693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265736" y="1130023"/>
              <a:ext cx="5239840" cy="43053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5" name="Chart 4"/>
          <p:cNvGraphicFramePr>
            <a:graphicFrameLocks/>
          </p:cNvGraphicFramePr>
          <p:nvPr>
            <p:extLst>
              <p:ext uri="{D42A27DB-BD31-4B8C-83A1-F6EECF244321}">
                <p14:modId xmlns:p14="http://schemas.microsoft.com/office/powerpoint/2010/main" val="3426012803"/>
              </p:ext>
            </p:extLst>
          </p:nvPr>
        </p:nvGraphicFramePr>
        <p:xfrm>
          <a:off x="1028700" y="1895475"/>
          <a:ext cx="6887393" cy="2971799"/>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3378" b="44808"/>
          <a:stretch/>
        </p:blipFill>
        <p:spPr bwMode="auto">
          <a:xfrm>
            <a:off x="1779538" y="1095082"/>
            <a:ext cx="3574141" cy="835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493403" y="237993"/>
            <a:ext cx="5917710" cy="461665"/>
          </a:xfrm>
          <a:prstGeom prst="rect">
            <a:avLst/>
          </a:prstGeom>
        </p:spPr>
        <p:txBody>
          <a:bodyPr wrap="none">
            <a:spAutoFit/>
          </a:bodyPr>
          <a:lstStyle/>
          <a:p>
            <a:pPr algn="ctr">
              <a:defRPr sz="1400" b="0" i="0" u="none" strike="noStrike" kern="1200" spc="0" baseline="0">
                <a:solidFill>
                  <a:prstClr val="black">
                    <a:lumMod val="65000"/>
                    <a:lumOff val="35000"/>
                  </a:prstClr>
                </a:solidFill>
                <a:latin typeface="+mn-lt"/>
                <a:ea typeface="+mn-ea"/>
                <a:cs typeface="+mn-cs"/>
              </a:defRPr>
            </a:pPr>
            <a:r>
              <a:rPr lang="en-GB" sz="2400" b="1" dirty="0" smtClean="0"/>
              <a:t>LIFE Tweet </a:t>
            </a:r>
            <a:r>
              <a:rPr lang="en-GB" sz="2400" b="1" dirty="0"/>
              <a:t>Impressions vs Number of Donors</a:t>
            </a:r>
          </a:p>
        </p:txBody>
      </p:sp>
      <p:sp>
        <p:nvSpPr>
          <p:cNvPr id="10" name="TextBox 9"/>
          <p:cNvSpPr txBox="1"/>
          <p:nvPr/>
        </p:nvSpPr>
        <p:spPr>
          <a:xfrm>
            <a:off x="4838901" y="2639013"/>
            <a:ext cx="851323" cy="276999"/>
          </a:xfrm>
          <a:prstGeom prst="rect">
            <a:avLst/>
          </a:prstGeom>
          <a:noFill/>
        </p:spPr>
        <p:txBody>
          <a:bodyPr wrap="none" rtlCol="0">
            <a:spAutoFit/>
          </a:bodyPr>
          <a:lstStyle/>
          <a:p>
            <a:r>
              <a:rPr lang="en-GB" sz="1200" dirty="0" smtClean="0"/>
              <a:t>31</a:t>
            </a:r>
            <a:r>
              <a:rPr lang="en-GB" sz="1200" baseline="30000" dirty="0" smtClean="0"/>
              <a:t>st</a:t>
            </a:r>
            <a:r>
              <a:rPr lang="en-GB" sz="1200" dirty="0" smtClean="0"/>
              <a:t> March</a:t>
            </a:r>
            <a:endParaRPr lang="en-GB" sz="1200" dirty="0"/>
          </a:p>
        </p:txBody>
      </p:sp>
      <p:sp>
        <p:nvSpPr>
          <p:cNvPr id="11" name="TextBox 10"/>
          <p:cNvSpPr txBox="1"/>
          <p:nvPr/>
        </p:nvSpPr>
        <p:spPr>
          <a:xfrm>
            <a:off x="5814595" y="2134893"/>
            <a:ext cx="679994" cy="276999"/>
          </a:xfrm>
          <a:prstGeom prst="rect">
            <a:avLst/>
          </a:prstGeom>
          <a:noFill/>
        </p:spPr>
        <p:txBody>
          <a:bodyPr wrap="none" rtlCol="0">
            <a:spAutoFit/>
          </a:bodyPr>
          <a:lstStyle/>
          <a:p>
            <a:r>
              <a:rPr lang="en-GB" sz="1200" dirty="0" smtClean="0"/>
              <a:t>6</a:t>
            </a:r>
            <a:r>
              <a:rPr lang="en-GB" sz="1200" baseline="30000" dirty="0" smtClean="0"/>
              <a:t>th</a:t>
            </a:r>
            <a:r>
              <a:rPr lang="en-GB" sz="1200" dirty="0" smtClean="0"/>
              <a:t> April</a:t>
            </a:r>
            <a:endParaRPr lang="en-GB" sz="1200" dirty="0"/>
          </a:p>
        </p:txBody>
      </p:sp>
      <p:sp>
        <p:nvSpPr>
          <p:cNvPr id="12" name="TextBox 11"/>
          <p:cNvSpPr txBox="1"/>
          <p:nvPr/>
        </p:nvSpPr>
        <p:spPr>
          <a:xfrm>
            <a:off x="6444982" y="2751911"/>
            <a:ext cx="679994" cy="276999"/>
          </a:xfrm>
          <a:prstGeom prst="rect">
            <a:avLst/>
          </a:prstGeom>
          <a:noFill/>
        </p:spPr>
        <p:txBody>
          <a:bodyPr wrap="none" rtlCol="0">
            <a:spAutoFit/>
          </a:bodyPr>
          <a:lstStyle/>
          <a:p>
            <a:r>
              <a:rPr lang="en-GB" sz="1200" dirty="0"/>
              <a:t>7</a:t>
            </a:r>
            <a:r>
              <a:rPr lang="en-GB" sz="1200" baseline="30000" dirty="0" smtClean="0"/>
              <a:t>th</a:t>
            </a:r>
            <a:r>
              <a:rPr lang="en-GB" sz="1200" dirty="0" smtClean="0"/>
              <a:t> April</a:t>
            </a:r>
            <a:endParaRPr lang="en-GB" sz="1200" dirty="0"/>
          </a:p>
        </p:txBody>
      </p:sp>
      <p:sp>
        <p:nvSpPr>
          <p:cNvPr id="13" name="Rectangle 12"/>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8477" t="18211" r="29644" b="7866"/>
          <a:stretch/>
        </p:blipFill>
        <p:spPr bwMode="auto">
          <a:xfrm>
            <a:off x="6486958" y="117764"/>
            <a:ext cx="2483024" cy="246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530" t="12314" r="29524" b="9904"/>
          <a:stretch/>
        </p:blipFill>
        <p:spPr bwMode="auto">
          <a:xfrm>
            <a:off x="6216852" y="3924299"/>
            <a:ext cx="2839415" cy="296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65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stock images social m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738"/>
          <a:stretch/>
        </p:blipFill>
        <p:spPr bwMode="auto">
          <a:xfrm>
            <a:off x="0" y="-4851"/>
            <a:ext cx="9177454" cy="68628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18554"/>
            <a:ext cx="9177454" cy="689025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241138"/>
            <a:ext cx="8229600" cy="598005"/>
          </a:xfrm>
        </p:spPr>
        <p:txBody>
          <a:bodyPr>
            <a:normAutofit/>
          </a:bodyPr>
          <a:lstStyle/>
          <a:p>
            <a:r>
              <a:rPr lang="en-GB" sz="3200" dirty="0" smtClean="0"/>
              <a:t>Engage with potential donors</a:t>
            </a:r>
            <a:endParaRPr lang="en-GB" sz="3200" dirty="0"/>
          </a:p>
        </p:txBody>
      </p:sp>
      <p:sp>
        <p:nvSpPr>
          <p:cNvPr id="3" name="Content Placeholder 2"/>
          <p:cNvSpPr>
            <a:spLocks noGrp="1"/>
          </p:cNvSpPr>
          <p:nvPr>
            <p:ph idx="1"/>
          </p:nvPr>
        </p:nvSpPr>
        <p:spPr/>
        <p:txBody>
          <a:bodyPr/>
          <a:lstStyle/>
          <a:p>
            <a:endParaRPr lang="en-GB" dirty="0"/>
          </a:p>
        </p:txBody>
      </p:sp>
      <p:sp>
        <p:nvSpPr>
          <p:cNvPr id="8" name="Rectangle 7"/>
          <p:cNvSpPr/>
          <p:nvPr/>
        </p:nvSpPr>
        <p:spPr>
          <a:xfrm>
            <a:off x="251520" y="260648"/>
            <a:ext cx="8640960" cy="62646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p:cNvGrpSpPr/>
          <p:nvPr/>
        </p:nvGrpSpPr>
        <p:grpSpPr>
          <a:xfrm>
            <a:off x="448056" y="1000923"/>
            <a:ext cx="5052146" cy="945159"/>
            <a:chOff x="1494958" y="819633"/>
            <a:chExt cx="6442841" cy="1157120"/>
          </a:xfrm>
        </p:grpSpPr>
        <p:pic>
          <p:nvPicPr>
            <p:cNvPr id="1026" name="Picture 2" descr="279B4885-E277-43E2-BDD8-D68FE4530F8C"/>
            <p:cNvPicPr>
              <a:picLocks noChangeAspect="1" noChangeArrowheads="1"/>
            </p:cNvPicPr>
            <p:nvPr/>
          </p:nvPicPr>
          <p:blipFill rotWithShape="1">
            <a:blip r:embed="rId3">
              <a:extLst>
                <a:ext uri="{28A0092B-C50C-407E-A947-70E740481C1C}">
                  <a14:useLocalDpi xmlns:a14="http://schemas.microsoft.com/office/drawing/2010/main" val="0"/>
                </a:ext>
              </a:extLst>
            </a:blip>
            <a:srcRect b="89665"/>
            <a:stretch/>
          </p:blipFill>
          <p:spPr bwMode="auto">
            <a:xfrm>
              <a:off x="1494958" y="819633"/>
              <a:ext cx="6442841" cy="115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397492" y="923951"/>
              <a:ext cx="1828800" cy="108001"/>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7" name="Group 6"/>
          <p:cNvGrpSpPr/>
          <p:nvPr/>
        </p:nvGrpSpPr>
        <p:grpSpPr>
          <a:xfrm>
            <a:off x="663273" y="1904775"/>
            <a:ext cx="3853110" cy="4293364"/>
            <a:chOff x="214747" y="1955837"/>
            <a:chExt cx="3853110" cy="4293364"/>
          </a:xfrm>
        </p:grpSpPr>
        <p:pic>
          <p:nvPicPr>
            <p:cNvPr id="6" name="Picture 2" descr="279B4885-E277-43E2-BDD8-D68FE4530F8C"/>
            <p:cNvPicPr>
              <a:picLocks noChangeAspect="1" noChangeArrowheads="1"/>
            </p:cNvPicPr>
            <p:nvPr/>
          </p:nvPicPr>
          <p:blipFill rotWithShape="1">
            <a:blip r:embed="rId3">
              <a:extLst>
                <a:ext uri="{28A0092B-C50C-407E-A947-70E740481C1C}">
                  <a14:useLocalDpi xmlns:a14="http://schemas.microsoft.com/office/drawing/2010/main" val="0"/>
                </a:ext>
              </a:extLst>
            </a:blip>
            <a:srcRect t="10004" b="25876"/>
            <a:stretch/>
          </p:blipFill>
          <p:spPr bwMode="auto">
            <a:xfrm>
              <a:off x="214747" y="1955837"/>
              <a:ext cx="3853110" cy="429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48056" y="2513600"/>
              <a:ext cx="896112" cy="116022"/>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14" name="Group 13"/>
          <p:cNvGrpSpPr/>
          <p:nvPr/>
        </p:nvGrpSpPr>
        <p:grpSpPr>
          <a:xfrm>
            <a:off x="3825403" y="3107456"/>
            <a:ext cx="4964237" cy="1888003"/>
            <a:chOff x="3825403" y="3107456"/>
            <a:chExt cx="4964237" cy="1888003"/>
          </a:xfrm>
        </p:grpSpPr>
        <p:pic>
          <p:nvPicPr>
            <p:cNvPr id="5" name="Picture 2" descr="279B4885-E277-43E2-BDD8-D68FE4530F8C"/>
            <p:cNvPicPr>
              <a:picLocks noChangeAspect="1" noChangeArrowheads="1"/>
            </p:cNvPicPr>
            <p:nvPr/>
          </p:nvPicPr>
          <p:blipFill rotWithShape="1">
            <a:blip r:embed="rId3">
              <a:extLst>
                <a:ext uri="{28A0092B-C50C-407E-A947-70E740481C1C}">
                  <a14:useLocalDpi xmlns:a14="http://schemas.microsoft.com/office/drawing/2010/main" val="0"/>
                </a:ext>
              </a:extLst>
            </a:blip>
            <a:srcRect t="80174" r="12696" b="719"/>
            <a:stretch/>
          </p:blipFill>
          <p:spPr bwMode="auto">
            <a:xfrm>
              <a:off x="3825403" y="3107456"/>
              <a:ext cx="4964237" cy="188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646263" y="4366140"/>
              <a:ext cx="1828800" cy="108000"/>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11"/>
            <p:cNvSpPr/>
            <p:nvPr/>
          </p:nvSpPr>
          <p:spPr>
            <a:xfrm>
              <a:off x="5319871" y="3474864"/>
              <a:ext cx="742601" cy="127871"/>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39429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stock image SOCIAL M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83" r="14864"/>
          <a:stretch/>
        </p:blipFill>
        <p:spPr bwMode="auto">
          <a:xfrm>
            <a:off x="-31805" y="0"/>
            <a:ext cx="9175805"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223" b="19965"/>
          <a:stretch/>
        </p:blipFill>
        <p:spPr bwMode="auto">
          <a:xfrm>
            <a:off x="190012" y="1768952"/>
            <a:ext cx="4820735" cy="141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12" y="3278746"/>
            <a:ext cx="4820735" cy="2428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628" b="21658"/>
          <a:stretch/>
        </p:blipFill>
        <p:spPr bwMode="auto">
          <a:xfrm>
            <a:off x="5097219" y="1768952"/>
            <a:ext cx="3824145" cy="1431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90012" y="6047761"/>
            <a:ext cx="3193743" cy="646331"/>
          </a:xfrm>
          <a:prstGeom prst="rect">
            <a:avLst/>
          </a:prstGeom>
          <a:noFill/>
        </p:spPr>
        <p:txBody>
          <a:bodyPr wrap="square" rtlCol="0">
            <a:spAutoFit/>
          </a:bodyPr>
          <a:lstStyle/>
          <a:p>
            <a:r>
              <a:rPr lang="en-GB" dirty="0" smtClean="0"/>
              <a:t>Donation on 8</a:t>
            </a:r>
            <a:r>
              <a:rPr lang="en-GB" baseline="30000" dirty="0" smtClean="0"/>
              <a:t>th</a:t>
            </a:r>
            <a:r>
              <a:rPr lang="en-GB" dirty="0" smtClean="0"/>
              <a:t> April that pushed us over our minimum!</a:t>
            </a:r>
            <a:endParaRPr lang="en-GB" dirty="0"/>
          </a:p>
        </p:txBody>
      </p:sp>
      <p:pic>
        <p:nvPicPr>
          <p:cNvPr id="10" name="Picture 4"/>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r="4615"/>
          <a:stretch/>
        </p:blipFill>
        <p:spPr bwMode="auto">
          <a:xfrm>
            <a:off x="5097219" y="3278746"/>
            <a:ext cx="3824145" cy="2428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313829" y="618294"/>
            <a:ext cx="4484535" cy="874643"/>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Use Your Networks</a:t>
            </a:r>
            <a:endParaRPr lang="en-GB" sz="2800" dirty="0">
              <a:solidFill>
                <a:schemeClr val="tx1"/>
              </a:solidFill>
            </a:endParaRPr>
          </a:p>
        </p:txBody>
      </p:sp>
      <p:sp>
        <p:nvSpPr>
          <p:cNvPr id="11" name="Rectangle 10"/>
          <p:cNvSpPr/>
          <p:nvPr/>
        </p:nvSpPr>
        <p:spPr>
          <a:xfrm>
            <a:off x="5557615" y="1871886"/>
            <a:ext cx="1501553" cy="112362"/>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11"/>
          <p:cNvSpPr/>
          <p:nvPr/>
        </p:nvSpPr>
        <p:spPr>
          <a:xfrm>
            <a:off x="812275" y="1886480"/>
            <a:ext cx="1728000" cy="112362"/>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12"/>
          <p:cNvSpPr/>
          <p:nvPr/>
        </p:nvSpPr>
        <p:spPr>
          <a:xfrm>
            <a:off x="443071" y="3853086"/>
            <a:ext cx="2016665" cy="97122"/>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Rectangle 13"/>
          <p:cNvSpPr/>
          <p:nvPr/>
        </p:nvSpPr>
        <p:spPr>
          <a:xfrm>
            <a:off x="5815583" y="3796904"/>
            <a:ext cx="1604539" cy="226455"/>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Rectangle 14"/>
          <p:cNvSpPr/>
          <p:nvPr/>
        </p:nvSpPr>
        <p:spPr>
          <a:xfrm>
            <a:off x="5232564" y="4752989"/>
            <a:ext cx="1728000" cy="112362"/>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6503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stock image SOCIAL M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047" t="24296" b="1293"/>
          <a:stretch/>
        </p:blipFill>
        <p:spPr bwMode="auto">
          <a:xfrm>
            <a:off x="0" y="0"/>
            <a:ext cx="9144000" cy="68898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74374" y="2988676"/>
            <a:ext cx="8395252" cy="3130433"/>
          </a:xfrm>
          <a:prstGeom prst="rect">
            <a:avLst/>
          </a:prstGeom>
        </p:spPr>
      </p:pic>
      <p:pic>
        <p:nvPicPr>
          <p:cNvPr id="4" name="Picture 3"/>
          <p:cNvPicPr>
            <a:picLocks noChangeAspect="1"/>
          </p:cNvPicPr>
          <p:nvPr/>
        </p:nvPicPr>
        <p:blipFill>
          <a:blip r:embed="rId4"/>
          <a:stretch>
            <a:fillRect/>
          </a:stretch>
        </p:blipFill>
        <p:spPr>
          <a:xfrm>
            <a:off x="3650891" y="2333673"/>
            <a:ext cx="2009775" cy="523875"/>
          </a:xfrm>
          <a:prstGeom prst="rect">
            <a:avLst/>
          </a:prstGeom>
        </p:spPr>
      </p:pic>
      <p:sp>
        <p:nvSpPr>
          <p:cNvPr id="2" name="TextBox 1"/>
          <p:cNvSpPr txBox="1"/>
          <p:nvPr/>
        </p:nvSpPr>
        <p:spPr>
          <a:xfrm>
            <a:off x="5713212" y="2364777"/>
            <a:ext cx="3056414" cy="461665"/>
          </a:xfrm>
          <a:prstGeom prst="rect">
            <a:avLst/>
          </a:prstGeom>
          <a:noFill/>
        </p:spPr>
        <p:txBody>
          <a:bodyPr wrap="none" rtlCol="0">
            <a:spAutoFit/>
          </a:bodyPr>
          <a:lstStyle/>
          <a:p>
            <a:r>
              <a:rPr lang="en-GB" sz="2400" dirty="0" smtClean="0"/>
              <a:t>17% engagement rate!</a:t>
            </a:r>
            <a:endParaRPr lang="en-GB" sz="2400" dirty="0"/>
          </a:p>
        </p:txBody>
      </p:sp>
    </p:spTree>
    <p:extLst>
      <p:ext uri="{BB962C8B-B14F-4D97-AF65-F5344CB8AC3E}">
        <p14:creationId xmlns:p14="http://schemas.microsoft.com/office/powerpoint/2010/main" val="2417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tock image computer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31707"/>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4237762" y="920346"/>
            <a:ext cx="3015916" cy="523220"/>
          </a:xfrm>
          <a:prstGeom prst="rect">
            <a:avLst/>
          </a:prstGeom>
          <a:noFill/>
        </p:spPr>
        <p:txBody>
          <a:bodyPr wrap="square" rtlCol="0">
            <a:spAutoFit/>
          </a:bodyPr>
          <a:lstStyle/>
          <a:p>
            <a:pPr algn="ctr"/>
            <a:r>
              <a:rPr lang="en-GB" sz="2800" b="1" dirty="0" smtClean="0"/>
              <a:t>Summary</a:t>
            </a:r>
            <a:endParaRPr lang="en-GB" sz="2800" b="1" dirty="0"/>
          </a:p>
        </p:txBody>
      </p:sp>
      <p:sp>
        <p:nvSpPr>
          <p:cNvPr id="2" name="Rectangle 1"/>
          <p:cNvSpPr/>
          <p:nvPr/>
        </p:nvSpPr>
        <p:spPr>
          <a:xfrm>
            <a:off x="4917233" y="1632206"/>
            <a:ext cx="4043887" cy="5632311"/>
          </a:xfrm>
          <a:prstGeom prst="rect">
            <a:avLst/>
          </a:prstGeom>
        </p:spPr>
        <p:txBody>
          <a:bodyPr wrap="square">
            <a:spAutoFit/>
          </a:bodyPr>
          <a:lstStyle/>
          <a:p>
            <a:r>
              <a:rPr lang="en-GB" dirty="0" smtClean="0"/>
              <a:t>Use </a:t>
            </a:r>
            <a:r>
              <a:rPr lang="en-GB" dirty="0"/>
              <a:t>F</a:t>
            </a:r>
            <a:r>
              <a:rPr lang="en-GB" dirty="0" smtClean="0"/>
              <a:t>acebook more than twitter</a:t>
            </a:r>
          </a:p>
          <a:p>
            <a:endParaRPr lang="en-GB" dirty="0"/>
          </a:p>
          <a:p>
            <a:r>
              <a:rPr lang="en-GB" dirty="0" smtClean="0"/>
              <a:t>OxReach has opened a gateway to new donors to the University</a:t>
            </a:r>
          </a:p>
          <a:p>
            <a:endParaRPr lang="en-GB" dirty="0"/>
          </a:p>
          <a:p>
            <a:r>
              <a:rPr lang="en-GB" dirty="0" smtClean="0"/>
              <a:t>Explore </a:t>
            </a:r>
            <a:r>
              <a:rPr lang="en-GB" dirty="0" err="1" smtClean="0"/>
              <a:t>Reddit</a:t>
            </a:r>
            <a:r>
              <a:rPr lang="en-GB" dirty="0" smtClean="0"/>
              <a:t>?</a:t>
            </a:r>
          </a:p>
          <a:p>
            <a:endParaRPr lang="en-GB" dirty="0"/>
          </a:p>
          <a:p>
            <a:r>
              <a:rPr lang="en-GB" dirty="0" smtClean="0"/>
              <a:t>Suite of videos for social media to ensure higher engagement</a:t>
            </a:r>
          </a:p>
          <a:p>
            <a:endParaRPr lang="en-GB" dirty="0" smtClean="0"/>
          </a:p>
          <a:p>
            <a:r>
              <a:rPr lang="en-GB" dirty="0" smtClean="0"/>
              <a:t>Secure match funding and publicity to     add credibility</a:t>
            </a:r>
          </a:p>
          <a:p>
            <a:endParaRPr lang="en-GB" dirty="0"/>
          </a:p>
          <a:p>
            <a:r>
              <a:rPr lang="en-GB" dirty="0" smtClean="0"/>
              <a:t>            Conversion rate still low</a:t>
            </a:r>
          </a:p>
          <a:p>
            <a:endParaRPr lang="en-GB" dirty="0"/>
          </a:p>
          <a:p>
            <a:r>
              <a:rPr lang="en-GB" dirty="0" smtClean="0"/>
              <a:t>	  Accept donations through 		        North American Office?</a:t>
            </a:r>
          </a:p>
          <a:p>
            <a:endParaRPr lang="en-GB" dirty="0"/>
          </a:p>
          <a:p>
            <a:r>
              <a:rPr lang="en-GB" dirty="0" smtClean="0"/>
              <a:t>		</a:t>
            </a:r>
          </a:p>
          <a:p>
            <a:endParaRPr lang="en-GB" dirty="0"/>
          </a:p>
        </p:txBody>
      </p:sp>
    </p:spTree>
    <p:extLst>
      <p:ext uri="{BB962C8B-B14F-4D97-AF65-F5344CB8AC3E}">
        <p14:creationId xmlns:p14="http://schemas.microsoft.com/office/powerpoint/2010/main" val="2960538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550" y="142876"/>
            <a:ext cx="8705851" cy="6496050"/>
          </a:xfrm>
          <a:prstGeom prst="rect">
            <a:avLst/>
          </a:prstGeom>
          <a:no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105150" y="2621460"/>
            <a:ext cx="2752741" cy="769441"/>
          </a:xfrm>
          <a:prstGeom prst="rect">
            <a:avLst/>
          </a:prstGeom>
          <a:noFill/>
        </p:spPr>
        <p:txBody>
          <a:bodyPr wrap="none" rtlCol="0">
            <a:spAutoFit/>
          </a:bodyPr>
          <a:lstStyle/>
          <a:p>
            <a:r>
              <a:rPr lang="en-GB" sz="4400" dirty="0" smtClean="0">
                <a:solidFill>
                  <a:srgbClr val="002147"/>
                </a:solidFill>
              </a:rPr>
              <a:t>Questions?</a:t>
            </a:r>
            <a:endParaRPr lang="en-GB" sz="4400" dirty="0">
              <a:solidFill>
                <a:srgbClr val="002147"/>
              </a:solidFill>
            </a:endParaRPr>
          </a:p>
        </p:txBody>
      </p:sp>
    </p:spTree>
    <p:extLst>
      <p:ext uri="{BB962C8B-B14F-4D97-AF65-F5344CB8AC3E}">
        <p14:creationId xmlns:p14="http://schemas.microsoft.com/office/powerpoint/2010/main" val="41389916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9550" y="142876"/>
            <a:ext cx="8705851" cy="6496050"/>
          </a:xfrm>
          <a:prstGeom prst="rect">
            <a:avLst/>
          </a:prstGeom>
          <a:no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351816" y="314630"/>
            <a:ext cx="3116825" cy="1307691"/>
          </a:xfrm>
          <a:prstGeom prst="roundRect">
            <a:avLst/>
          </a:prstGeom>
          <a:solidFill>
            <a:srgbClr val="0021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Callout 4"/>
          <p:cNvSpPr/>
          <p:nvPr/>
        </p:nvSpPr>
        <p:spPr>
          <a:xfrm>
            <a:off x="4264741" y="206477"/>
            <a:ext cx="4365779" cy="2831691"/>
          </a:xfrm>
          <a:prstGeom prst="wedgeEllipseCallout">
            <a:avLst>
              <a:gd name="adj1" fmla="val -47217"/>
              <a:gd name="adj2" fmla="val 42361"/>
            </a:avLst>
          </a:prstGeom>
          <a:solidFill>
            <a:schemeClr val="bg1"/>
          </a:solidFill>
          <a:ln>
            <a:solidFill>
              <a:schemeClr val="bg1">
                <a:lumMod val="9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txBox="1">
            <a:spLocks noGrp="1"/>
          </p:cNvSpPr>
          <p:nvPr>
            <p:ph type="title"/>
          </p:nvPr>
        </p:nvSpPr>
        <p:spPr>
          <a:xfrm>
            <a:off x="4657662" y="899046"/>
            <a:ext cx="3544529" cy="1446550"/>
          </a:xfrm>
          <a:prstGeom prst="rect">
            <a:avLst/>
          </a:prstGeom>
          <a:noFill/>
          <a:ln>
            <a:noFill/>
          </a:ln>
        </p:spPr>
        <p:txBody>
          <a:bodyPr wrap="square" rtlCol="0">
            <a:spAutoFit/>
          </a:bodyPr>
          <a:lstStyle/>
          <a:p>
            <a:pPr algn="ctr"/>
            <a:r>
              <a:rPr lang="en-GB" sz="4000" dirty="0" smtClean="0">
                <a:solidFill>
                  <a:srgbClr val="002147"/>
                </a:solidFill>
              </a:rPr>
              <a:t>Create a video</a:t>
            </a:r>
            <a:br>
              <a:rPr lang="en-GB" sz="4000" dirty="0" smtClean="0">
                <a:solidFill>
                  <a:srgbClr val="002147"/>
                </a:solidFill>
              </a:rPr>
            </a:br>
            <a:r>
              <a:rPr lang="en-GB" sz="2400" dirty="0" smtClean="0">
                <a:solidFill>
                  <a:srgbClr val="002147"/>
                </a:solidFill>
              </a:rPr>
              <a:t>&amp; extra milestone </a:t>
            </a:r>
            <a:br>
              <a:rPr lang="en-GB" sz="2400" dirty="0" smtClean="0">
                <a:solidFill>
                  <a:srgbClr val="002147"/>
                </a:solidFill>
              </a:rPr>
            </a:br>
            <a:r>
              <a:rPr lang="en-GB" sz="2400" dirty="0" smtClean="0">
                <a:solidFill>
                  <a:srgbClr val="002147"/>
                </a:solidFill>
              </a:rPr>
              <a:t>videos</a:t>
            </a:r>
          </a:p>
        </p:txBody>
      </p:sp>
      <p:sp>
        <p:nvSpPr>
          <p:cNvPr id="8" name="Rectangle 7"/>
          <p:cNvSpPr/>
          <p:nvPr/>
        </p:nvSpPr>
        <p:spPr>
          <a:xfrm>
            <a:off x="297737" y="460643"/>
            <a:ext cx="3170904" cy="1015663"/>
          </a:xfrm>
          <a:prstGeom prst="rect">
            <a:avLst/>
          </a:prstGeom>
        </p:spPr>
        <p:txBody>
          <a:bodyPr wrap="square">
            <a:spAutoFit/>
          </a:bodyPr>
          <a:lstStyle/>
          <a:p>
            <a:pPr algn="ctr"/>
            <a:r>
              <a:rPr lang="en-GB" sz="2000" dirty="0" smtClean="0">
                <a:solidFill>
                  <a:schemeClr val="bg1"/>
                </a:solidFill>
              </a:rPr>
              <a:t>Projects </a:t>
            </a:r>
            <a:r>
              <a:rPr lang="en-GB" sz="2000" dirty="0">
                <a:solidFill>
                  <a:schemeClr val="bg1"/>
                </a:solidFill>
              </a:rPr>
              <a:t>with videos are </a:t>
            </a:r>
            <a:r>
              <a:rPr lang="en-GB" sz="2000" b="1" dirty="0">
                <a:solidFill>
                  <a:schemeClr val="bg1"/>
                </a:solidFill>
              </a:rPr>
              <a:t>147% </a:t>
            </a:r>
            <a:r>
              <a:rPr lang="en-GB" sz="2000" dirty="0">
                <a:solidFill>
                  <a:schemeClr val="bg1"/>
                </a:solidFill>
              </a:rPr>
              <a:t>more likely to achieve their funding targets</a:t>
            </a:r>
          </a:p>
        </p:txBody>
      </p:sp>
      <p:pic>
        <p:nvPicPr>
          <p:cNvPr id="3" name="Picture 2"/>
          <p:cNvPicPr>
            <a:picLocks noChangeAspect="1"/>
          </p:cNvPicPr>
          <p:nvPr/>
        </p:nvPicPr>
        <p:blipFill>
          <a:blip r:embed="rId2"/>
          <a:stretch>
            <a:fillRect/>
          </a:stretch>
        </p:blipFill>
        <p:spPr>
          <a:xfrm>
            <a:off x="4344322" y="4080949"/>
            <a:ext cx="4629150" cy="2638425"/>
          </a:xfrm>
          <a:prstGeom prst="rect">
            <a:avLst/>
          </a:prstGeom>
        </p:spPr>
      </p:pic>
      <p:pic>
        <p:nvPicPr>
          <p:cNvPr id="9" name="Picture 8"/>
          <p:cNvPicPr>
            <a:picLocks noChangeAspect="1"/>
          </p:cNvPicPr>
          <p:nvPr/>
        </p:nvPicPr>
        <p:blipFill>
          <a:blip r:embed="rId3"/>
          <a:stretch>
            <a:fillRect/>
          </a:stretch>
        </p:blipFill>
        <p:spPr>
          <a:xfrm>
            <a:off x="98826" y="2240607"/>
            <a:ext cx="4049035" cy="2300588"/>
          </a:xfrm>
          <a:prstGeom prst="rect">
            <a:avLst/>
          </a:prstGeom>
        </p:spPr>
      </p:pic>
    </p:spTree>
    <p:extLst>
      <p:ext uri="{BB962C8B-B14F-4D97-AF65-F5344CB8AC3E}">
        <p14:creationId xmlns:p14="http://schemas.microsoft.com/office/powerpoint/2010/main" val="1200300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61" t="6953" r="25630" b="12095"/>
          <a:stretch/>
        </p:blipFill>
        <p:spPr bwMode="auto">
          <a:xfrm>
            <a:off x="0" y="476671"/>
            <a:ext cx="9144000" cy="577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51520" y="260648"/>
            <a:ext cx="8640960" cy="626469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566057" y="476671"/>
            <a:ext cx="2645229" cy="106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04" y="360401"/>
            <a:ext cx="1542368" cy="75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68" y="1617239"/>
            <a:ext cx="9254671" cy="7284369"/>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p:cNvGrpSpPr/>
          <p:nvPr/>
        </p:nvGrpSpPr>
        <p:grpSpPr>
          <a:xfrm>
            <a:off x="242137" y="2348880"/>
            <a:ext cx="8650343" cy="3169633"/>
            <a:chOff x="308117" y="1290685"/>
            <a:chExt cx="8650343" cy="2558833"/>
          </a:xfrm>
        </p:grpSpPr>
        <p:sp>
          <p:nvSpPr>
            <p:cNvPr id="11" name="Rounded Rectangle 10"/>
            <p:cNvSpPr/>
            <p:nvPr/>
          </p:nvSpPr>
          <p:spPr>
            <a:xfrm>
              <a:off x="317500" y="1290685"/>
              <a:ext cx="8640960" cy="110450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411842" y="1348819"/>
              <a:ext cx="8433510" cy="9690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Through the platform members of the University can raise philanthropic funds for innovative, high impact campaigns with tangible social benefit.</a:t>
              </a:r>
            </a:p>
          </p:txBody>
        </p:sp>
        <p:sp>
          <p:nvSpPr>
            <p:cNvPr id="13" name="Rounded Rectangle 12"/>
            <p:cNvSpPr/>
            <p:nvPr/>
          </p:nvSpPr>
          <p:spPr>
            <a:xfrm>
              <a:off x="308117" y="2653592"/>
              <a:ext cx="8640960" cy="119592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02902" y="2745016"/>
              <a:ext cx="8433068" cy="9690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OxReach is not a platform for raising equity finance, for debt, for campaigns with a commercial return or a means of raising money to fund research</a:t>
              </a:r>
              <a:r>
                <a:rPr kumimoji="0" lang="en-GB" sz="2400" b="0" i="0" u="none" strike="noStrike" kern="1200" cap="none" spc="0" normalizeH="0" baseline="0" noProof="0" dirty="0">
                  <a:ln>
                    <a:noFill/>
                  </a:ln>
                  <a:solidFill>
                    <a:prstClr val="white"/>
                  </a:solidFill>
                  <a:effectLst/>
                  <a:uLnTx/>
                  <a:uFillTx/>
                  <a:latin typeface="Calibri"/>
                  <a:ea typeface="+mn-ea"/>
                  <a:cs typeface="+mn-cs"/>
                </a:rPr>
                <a:t>. </a:t>
              </a:r>
              <a:endParaRPr kumimoji="0" lang="en-GB" sz="2400" b="0" i="0" u="none" strike="noStrike" kern="1200" cap="none" spc="0" normalizeH="0" baseline="0" noProof="0" dirty="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032892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9550" y="142876"/>
            <a:ext cx="8705851" cy="6496050"/>
          </a:xfrm>
          <a:prstGeom prst="rect">
            <a:avLst/>
          </a:prstGeom>
          <a:no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ln>
            <a:noFill/>
          </a:ln>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572" t="2413" r="6212" b="11195"/>
          <a:stretch/>
        </p:blipFill>
        <p:spPr>
          <a:xfrm>
            <a:off x="4941093" y="1266826"/>
            <a:ext cx="3819525" cy="3810000"/>
          </a:xfrm>
          <a:prstGeom prst="rect">
            <a:avLst/>
          </a:prstGeom>
        </p:spPr>
      </p:pic>
      <p:pic>
        <p:nvPicPr>
          <p:cNvPr id="6" name="Picture 5"/>
          <p:cNvPicPr>
            <a:picLocks noChangeAspect="1"/>
          </p:cNvPicPr>
          <p:nvPr/>
        </p:nvPicPr>
        <p:blipFill>
          <a:blip r:embed="rId3"/>
          <a:stretch>
            <a:fillRect/>
          </a:stretch>
        </p:blipFill>
        <p:spPr>
          <a:xfrm>
            <a:off x="4572000" y="4100983"/>
            <a:ext cx="4284422" cy="2586683"/>
          </a:xfrm>
          <a:prstGeom prst="rect">
            <a:avLst/>
          </a:prstGeom>
        </p:spPr>
      </p:pic>
      <p:pic>
        <p:nvPicPr>
          <p:cNvPr id="7" name="Picture 6"/>
          <p:cNvPicPr>
            <a:picLocks noChangeAspect="1"/>
          </p:cNvPicPr>
          <p:nvPr/>
        </p:nvPicPr>
        <p:blipFill>
          <a:blip r:embed="rId4"/>
          <a:stretch>
            <a:fillRect/>
          </a:stretch>
        </p:blipFill>
        <p:spPr>
          <a:xfrm>
            <a:off x="110964" y="1967472"/>
            <a:ext cx="4830129" cy="3109354"/>
          </a:xfrm>
          <a:prstGeom prst="rect">
            <a:avLst/>
          </a:prstGeom>
        </p:spPr>
      </p:pic>
      <p:sp>
        <p:nvSpPr>
          <p:cNvPr id="8" name="Rounded Rectangular Callout 7"/>
          <p:cNvSpPr/>
          <p:nvPr/>
        </p:nvSpPr>
        <p:spPr>
          <a:xfrm>
            <a:off x="269082" y="274638"/>
            <a:ext cx="2674144" cy="887412"/>
          </a:xfrm>
          <a:prstGeom prst="wedgeRoundRectCallout">
            <a:avLst>
              <a:gd name="adj1" fmla="val -43111"/>
              <a:gd name="adj2" fmla="val 62500"/>
              <a:gd name="adj3" fmla="val 16667"/>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Say thank you</a:t>
            </a:r>
          </a:p>
        </p:txBody>
      </p:sp>
    </p:spTree>
    <p:extLst>
      <p:ext uri="{BB962C8B-B14F-4D97-AF65-F5344CB8AC3E}">
        <p14:creationId xmlns:p14="http://schemas.microsoft.com/office/powerpoint/2010/main" val="42108707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550" y="142876"/>
            <a:ext cx="8705851" cy="6496050"/>
          </a:xfrm>
          <a:prstGeom prst="rect">
            <a:avLst/>
          </a:prstGeom>
          <a:no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3"/>
          <a:srcRect l="15500" t="-1" r="60187" b="24345"/>
          <a:stretch/>
        </p:blipFill>
        <p:spPr>
          <a:xfrm rot="2229279">
            <a:off x="4076504" y="93418"/>
            <a:ext cx="2259696" cy="3174125"/>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6000"/>
                    </a14:imgEffect>
                    <a14:imgEffect>
                      <a14:brightnessContrast bright="20000"/>
                    </a14:imgEffect>
                  </a14:imgLayer>
                </a14:imgProps>
              </a:ext>
              <a:ext uri="{28A0092B-C50C-407E-A947-70E740481C1C}">
                <a14:useLocalDpi xmlns:a14="http://schemas.microsoft.com/office/drawing/2010/main" val="0"/>
              </a:ext>
            </a:extLst>
          </a:blip>
          <a:srcRect l="33333" t="14939" r="23333"/>
          <a:stretch/>
        </p:blipFill>
        <p:spPr>
          <a:xfrm rot="5400000">
            <a:off x="507208" y="2199475"/>
            <a:ext cx="2971798" cy="3281364"/>
          </a:xfrm>
          <a:prstGeom prst="rect">
            <a:avLst/>
          </a:prstGeom>
        </p:spPr>
      </p:pic>
      <p:sp>
        <p:nvSpPr>
          <p:cNvPr id="11" name="Rounded Rectangle 10"/>
          <p:cNvSpPr/>
          <p:nvPr/>
        </p:nvSpPr>
        <p:spPr>
          <a:xfrm>
            <a:off x="638175" y="519111"/>
            <a:ext cx="2886075" cy="1382712"/>
          </a:xfrm>
          <a:prstGeom prst="round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bg1"/>
                </a:solidFill>
              </a:rPr>
              <a:t>Deliver your rewards on time</a:t>
            </a:r>
            <a:endParaRPr lang="en-GB" sz="2400" dirty="0">
              <a:solidFill>
                <a:schemeClr val="bg1"/>
              </a:solidFill>
            </a:endParaRPr>
          </a:p>
        </p:txBody>
      </p:sp>
      <p:pic>
        <p:nvPicPr>
          <p:cNvPr id="12" name="Picture 11"/>
          <p:cNvPicPr>
            <a:picLocks noChangeAspect="1"/>
          </p:cNvPicPr>
          <p:nvPr/>
        </p:nvPicPr>
        <p:blipFill>
          <a:blip r:embed="rId6"/>
          <a:stretch>
            <a:fillRect/>
          </a:stretch>
        </p:blipFill>
        <p:spPr>
          <a:xfrm>
            <a:off x="3524250" y="2943225"/>
            <a:ext cx="5657850" cy="3829050"/>
          </a:xfrm>
          <a:prstGeom prst="rect">
            <a:avLst/>
          </a:prstGeom>
        </p:spPr>
      </p:pic>
    </p:spTree>
    <p:extLst>
      <p:ext uri="{BB962C8B-B14F-4D97-AF65-F5344CB8AC3E}">
        <p14:creationId xmlns:p14="http://schemas.microsoft.com/office/powerpoint/2010/main" val="21505410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512" y="0"/>
            <a:ext cx="9180512" cy="1273629"/>
            <a:chOff x="-36512" y="0"/>
            <a:chExt cx="9180512" cy="1273629"/>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28" b="85417"/>
            <a:stretch/>
          </p:blipFill>
          <p:spPr>
            <a:xfrm>
              <a:off x="-36512" y="0"/>
              <a:ext cx="6858000" cy="1273629"/>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2609" t="1228" b="85417"/>
            <a:stretch/>
          </p:blipFill>
          <p:spPr>
            <a:xfrm>
              <a:off x="6588224" y="0"/>
              <a:ext cx="2555776" cy="1273629"/>
            </a:xfrm>
            <a:prstGeom prst="rect">
              <a:avLst/>
            </a:prstGeom>
          </p:spPr>
        </p:pic>
      </p:grpSp>
      <p:sp>
        <p:nvSpPr>
          <p:cNvPr id="13" name="Rectangle 12"/>
          <p:cNvSpPr/>
          <p:nvPr/>
        </p:nvSpPr>
        <p:spPr>
          <a:xfrm>
            <a:off x="5715000" y="304800"/>
            <a:ext cx="3162300" cy="73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002060"/>
                </a:solidFill>
              </a:rPr>
              <a:t>6</a:t>
            </a:r>
            <a:r>
              <a:rPr lang="en-GB" b="1" baseline="30000" dirty="0" smtClean="0">
                <a:solidFill>
                  <a:srgbClr val="002060"/>
                </a:solidFill>
              </a:rPr>
              <a:t>th</a:t>
            </a:r>
            <a:r>
              <a:rPr lang="en-GB" b="1" dirty="0" smtClean="0">
                <a:solidFill>
                  <a:srgbClr val="002060"/>
                </a:solidFill>
              </a:rPr>
              <a:t> April 2016</a:t>
            </a:r>
            <a:endParaRPr lang="en-GB" b="1" dirty="0">
              <a:solidFill>
                <a:srgbClr val="002060"/>
              </a:solidFill>
            </a:endParaRPr>
          </a:p>
        </p:txBody>
      </p:sp>
      <p:sp>
        <p:nvSpPr>
          <p:cNvPr id="2" name="Rectangle 1"/>
          <p:cNvSpPr/>
          <p:nvPr/>
        </p:nvSpPr>
        <p:spPr>
          <a:xfrm>
            <a:off x="3463958" y="1378633"/>
            <a:ext cx="2217787" cy="461665"/>
          </a:xfrm>
          <a:prstGeom prst="rect">
            <a:avLst/>
          </a:prstGeom>
        </p:spPr>
        <p:txBody>
          <a:bodyPr wrap="none">
            <a:spAutoFit/>
          </a:bodyPr>
          <a:lstStyle/>
          <a:p>
            <a:r>
              <a:rPr lang="en-GB" sz="2400" b="1" dirty="0" smtClean="0">
                <a:solidFill>
                  <a:srgbClr val="002060"/>
                </a:solidFill>
              </a:rPr>
              <a:t>@</a:t>
            </a:r>
            <a:r>
              <a:rPr lang="en-GB" sz="2400" b="1" dirty="0" err="1" smtClean="0">
                <a:solidFill>
                  <a:srgbClr val="002060"/>
                </a:solidFill>
              </a:rPr>
              <a:t>OxLIFEproject</a:t>
            </a:r>
            <a:endParaRPr lang="en-GB" sz="2400" b="1" dirty="0">
              <a:solidFill>
                <a:srgbClr val="002060"/>
              </a:solidFill>
            </a:endParaRPr>
          </a:p>
        </p:txBody>
      </p:sp>
      <p:grpSp>
        <p:nvGrpSpPr>
          <p:cNvPr id="3" name="Group 2"/>
          <p:cNvGrpSpPr/>
          <p:nvPr/>
        </p:nvGrpSpPr>
        <p:grpSpPr>
          <a:xfrm>
            <a:off x="214888" y="1967298"/>
            <a:ext cx="8929112" cy="4527576"/>
            <a:chOff x="0" y="1878398"/>
            <a:chExt cx="8929112" cy="4527576"/>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57" t="33551" r="41670" b="18913"/>
            <a:stretch/>
          </p:blipFill>
          <p:spPr bwMode="auto">
            <a:xfrm>
              <a:off x="0" y="1878398"/>
              <a:ext cx="8929112" cy="452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963" t="33263" r="32546" b="59290"/>
            <a:stretch/>
          </p:blipFill>
          <p:spPr bwMode="auto">
            <a:xfrm>
              <a:off x="6982266" y="2886529"/>
              <a:ext cx="1767689" cy="7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36457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first tweet</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851"/>
          <a:stretch/>
        </p:blipFill>
        <p:spPr bwMode="auto">
          <a:xfrm>
            <a:off x="459251" y="3105420"/>
            <a:ext cx="4525069"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2721" b="55001"/>
          <a:stretch/>
        </p:blipFill>
        <p:spPr bwMode="auto">
          <a:xfrm>
            <a:off x="467544" y="1556792"/>
            <a:ext cx="4534531" cy="109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397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dirty="0"/>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4" y="6317"/>
            <a:ext cx="3427119"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450"/>
            <a:ext cx="309506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670" y="14450"/>
            <a:ext cx="2448271" cy="109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298" y="1207755"/>
            <a:ext cx="2671864" cy="124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2787245"/>
            <a:ext cx="2839751" cy="3946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8497" y="3398826"/>
            <a:ext cx="2698473" cy="2674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86" y="2474603"/>
            <a:ext cx="2872237" cy="153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112" y="4064522"/>
            <a:ext cx="2628329" cy="279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430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19256" cy="418058"/>
          </a:xfrm>
        </p:spPr>
        <p:txBody>
          <a:bodyPr>
            <a:normAutofit fontScale="90000"/>
          </a:bodyPr>
          <a:lstStyle/>
          <a:p>
            <a:r>
              <a:rPr lang="en-GB" dirty="0" smtClean="0"/>
              <a:t>Highest Impressions</a:t>
            </a: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75" t="30388" r="29722" b="39816"/>
          <a:stretch/>
        </p:blipFill>
        <p:spPr bwMode="auto">
          <a:xfrm>
            <a:off x="35496" y="1163750"/>
            <a:ext cx="2981440" cy="119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674" t="22090" r="29886" b="15409"/>
          <a:stretch/>
        </p:blipFill>
        <p:spPr bwMode="auto">
          <a:xfrm>
            <a:off x="3016936" y="1163750"/>
            <a:ext cx="3110128" cy="263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553" t="11961" r="29912" b="10021"/>
          <a:stretch/>
        </p:blipFill>
        <p:spPr bwMode="auto">
          <a:xfrm>
            <a:off x="6180835" y="1124744"/>
            <a:ext cx="2963165" cy="312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nvPr>
        </p:nvGraphicFramePr>
        <p:xfrm>
          <a:off x="143508" y="4447371"/>
          <a:ext cx="8676964" cy="2036445"/>
        </p:xfrm>
        <a:graphic>
          <a:graphicData uri="http://schemas.openxmlformats.org/drawingml/2006/table">
            <a:tbl>
              <a:tblPr>
                <a:tableStyleId>{2D5ABB26-0587-4C30-8999-92F81FD0307C}</a:tableStyleId>
              </a:tblPr>
              <a:tblGrid>
                <a:gridCol w="1476164">
                  <a:extLst>
                    <a:ext uri="{9D8B030D-6E8A-4147-A177-3AD203B41FA5}">
                      <a16:colId xmlns:a16="http://schemas.microsoft.com/office/drawing/2014/main" val="20000"/>
                    </a:ext>
                  </a:extLst>
                </a:gridCol>
                <a:gridCol w="1044116">
                  <a:extLst>
                    <a:ext uri="{9D8B030D-6E8A-4147-A177-3AD203B41FA5}">
                      <a16:colId xmlns:a16="http://schemas.microsoft.com/office/drawing/2014/main" val="20001"/>
                    </a:ext>
                  </a:extLst>
                </a:gridCol>
                <a:gridCol w="3132348">
                  <a:extLst>
                    <a:ext uri="{9D8B030D-6E8A-4147-A177-3AD203B41FA5}">
                      <a16:colId xmlns:a16="http://schemas.microsoft.com/office/drawing/2014/main" val="20002"/>
                    </a:ext>
                  </a:extLst>
                </a:gridCol>
                <a:gridCol w="3024336">
                  <a:extLst>
                    <a:ext uri="{9D8B030D-6E8A-4147-A177-3AD203B41FA5}">
                      <a16:colId xmlns:a16="http://schemas.microsoft.com/office/drawing/2014/main" val="20003"/>
                    </a:ext>
                  </a:extLst>
                </a:gridCol>
              </a:tblGrid>
              <a:tr h="190500">
                <a:tc>
                  <a:txBody>
                    <a:bodyPr/>
                    <a:lstStyle/>
                    <a:p>
                      <a:pPr algn="l" fontAlgn="b"/>
                      <a:r>
                        <a:rPr lang="en-GB" sz="1600" b="1" u="none" strike="noStrike" dirty="0">
                          <a:effectLst/>
                        </a:rPr>
                        <a:t>impressions</a:t>
                      </a:r>
                      <a:endParaRPr lang="en-GB" sz="1600" b="1" i="0" u="none" strike="noStrike" dirty="0">
                        <a:solidFill>
                          <a:srgbClr val="000000"/>
                        </a:solidFill>
                        <a:effectLst/>
                        <a:latin typeface="Calibri"/>
                      </a:endParaRPr>
                    </a:p>
                  </a:txBody>
                  <a:tcPr marL="9525" marR="9525" marT="9525" marB="0" anchor="b"/>
                </a:tc>
                <a:tc>
                  <a:txBody>
                    <a:bodyPr/>
                    <a:lstStyle/>
                    <a:p>
                      <a:pPr algn="r" fontAlgn="b"/>
                      <a:r>
                        <a:rPr lang="en-GB" sz="1600" b="1" u="none" strike="noStrike" dirty="0">
                          <a:effectLst/>
                        </a:rPr>
                        <a:t>4263</a:t>
                      </a:r>
                      <a:endParaRPr lang="en-GB" sz="1600" b="1" i="0" u="none" strike="noStrike" dirty="0">
                        <a:solidFill>
                          <a:srgbClr val="000000"/>
                        </a:solidFill>
                        <a:effectLst/>
                        <a:latin typeface="Calibri"/>
                      </a:endParaRPr>
                    </a:p>
                  </a:txBody>
                  <a:tcPr marL="9525" marR="9525" marT="9525" marB="0" anchor="b"/>
                </a:tc>
                <a:tc>
                  <a:txBody>
                    <a:bodyPr/>
                    <a:lstStyle/>
                    <a:p>
                      <a:pPr algn="r" fontAlgn="b"/>
                      <a:r>
                        <a:rPr lang="en-GB" sz="1600" b="1" u="none" strike="noStrike" dirty="0">
                          <a:effectLst/>
                        </a:rPr>
                        <a:t>3117</a:t>
                      </a:r>
                      <a:endParaRPr lang="en-GB" sz="1600" b="1" i="0" u="none" strike="noStrike" dirty="0">
                        <a:solidFill>
                          <a:srgbClr val="000000"/>
                        </a:solidFill>
                        <a:effectLst/>
                        <a:latin typeface="Calibri"/>
                      </a:endParaRPr>
                    </a:p>
                  </a:txBody>
                  <a:tcPr marL="9525" marR="9525" marT="9525" marB="0" anchor="b"/>
                </a:tc>
                <a:tc>
                  <a:txBody>
                    <a:bodyPr/>
                    <a:lstStyle/>
                    <a:p>
                      <a:pPr algn="r" fontAlgn="b"/>
                      <a:r>
                        <a:rPr lang="en-GB" sz="1600" b="1" u="none" strike="noStrike" dirty="0">
                          <a:effectLst/>
                        </a:rPr>
                        <a:t>2873</a:t>
                      </a:r>
                      <a:endParaRPr lang="en-GB" sz="16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en-GB" sz="1400" u="none" strike="noStrike">
                          <a:effectLst/>
                        </a:rPr>
                        <a:t>engagements</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dirty="0">
                          <a:effectLst/>
                        </a:rPr>
                        <a:t>35</a:t>
                      </a:r>
                      <a:endParaRPr lang="en-GB" sz="1400" b="0" i="0" u="none" strike="noStrike" dirty="0">
                        <a:solidFill>
                          <a:srgbClr val="000000"/>
                        </a:solidFill>
                        <a:effectLst/>
                        <a:latin typeface="Calibri"/>
                      </a:endParaRPr>
                    </a:p>
                  </a:txBody>
                  <a:tcPr marL="9525" marR="9525" marT="9525" marB="0" anchor="b"/>
                </a:tc>
                <a:tc>
                  <a:txBody>
                    <a:bodyPr/>
                    <a:lstStyle/>
                    <a:p>
                      <a:pPr algn="r" fontAlgn="b"/>
                      <a:r>
                        <a:rPr lang="en-GB" sz="1400" u="none" strike="noStrike" dirty="0">
                          <a:effectLst/>
                        </a:rPr>
                        <a:t>8</a:t>
                      </a:r>
                      <a:endParaRPr lang="en-GB" sz="1400" b="0" i="0" u="none" strike="noStrike" dirty="0">
                        <a:solidFill>
                          <a:srgbClr val="000000"/>
                        </a:solidFill>
                        <a:effectLst/>
                        <a:latin typeface="Calibri"/>
                      </a:endParaRPr>
                    </a:p>
                  </a:txBody>
                  <a:tcPr marL="9525" marR="9525" marT="9525" marB="0" anchor="b"/>
                </a:tc>
                <a:tc>
                  <a:txBody>
                    <a:bodyPr/>
                    <a:lstStyle/>
                    <a:p>
                      <a:pPr algn="r" fontAlgn="b"/>
                      <a:r>
                        <a:rPr lang="en-GB" sz="1400" u="none" strike="noStrike">
                          <a:effectLst/>
                        </a:rPr>
                        <a:t>43</a:t>
                      </a:r>
                      <a:endParaRPr lang="en-GB" sz="1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en-GB" sz="1400" u="none" strike="noStrike">
                          <a:effectLst/>
                        </a:rPr>
                        <a:t>engagement rate</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dirty="0">
                          <a:effectLst/>
                        </a:rPr>
                        <a:t>0.00821</a:t>
                      </a:r>
                      <a:endParaRPr lang="en-GB" sz="1400" b="0" i="0" u="none" strike="noStrike" dirty="0">
                        <a:solidFill>
                          <a:srgbClr val="000000"/>
                        </a:solidFill>
                        <a:effectLst/>
                        <a:latin typeface="Calibri"/>
                      </a:endParaRPr>
                    </a:p>
                  </a:txBody>
                  <a:tcPr marL="9525" marR="9525" marT="9525" marB="0" anchor="b"/>
                </a:tc>
                <a:tc>
                  <a:txBody>
                    <a:bodyPr/>
                    <a:lstStyle/>
                    <a:p>
                      <a:pPr algn="r" fontAlgn="b"/>
                      <a:r>
                        <a:rPr lang="en-GB" sz="1400" u="none" strike="noStrike">
                          <a:effectLst/>
                        </a:rPr>
                        <a:t>0.002567</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0.014967</a:t>
                      </a:r>
                      <a:endParaRPr lang="en-GB" sz="1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en-GB" sz="1400" u="none" strike="noStrike">
                          <a:effectLst/>
                        </a:rPr>
                        <a:t>retweets</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14</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2</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7</a:t>
                      </a:r>
                      <a:endParaRPr lang="en-GB" sz="1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en-GB" sz="1400" u="none" strike="noStrike">
                          <a:effectLst/>
                        </a:rPr>
                        <a:t>replies</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en-GB" sz="1400" u="none" strike="noStrike">
                          <a:effectLst/>
                        </a:rPr>
                        <a:t>likes</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19</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5</a:t>
                      </a:r>
                      <a:endParaRPr lang="en-GB" sz="1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en-GB" sz="1400" u="none" strike="noStrike">
                          <a:effectLst/>
                        </a:rPr>
                        <a:t>user profile clicks</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3</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en-GB" sz="1400" u="none" strike="noStrike">
                          <a:effectLst/>
                        </a:rPr>
                        <a:t>url clicks</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19</a:t>
                      </a:r>
                      <a:endParaRPr lang="en-GB" sz="1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190500">
                <a:tc>
                  <a:txBody>
                    <a:bodyPr/>
                    <a:lstStyle/>
                    <a:p>
                      <a:pPr algn="l" fontAlgn="b"/>
                      <a:r>
                        <a:rPr lang="en-GB" sz="1400" u="none" strike="noStrike">
                          <a:effectLst/>
                        </a:rPr>
                        <a:t>hashtag clicks</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9525" marR="9525" marT="9525" marB="0" anchor="b"/>
                </a:tc>
                <a:tc>
                  <a:txBody>
                    <a:bodyPr/>
                    <a:lstStyle/>
                    <a:p>
                      <a:pPr algn="r" fontAlgn="b"/>
                      <a:r>
                        <a:rPr lang="en-GB" sz="1400" u="none" strike="noStrike" dirty="0">
                          <a:effectLst/>
                        </a:rPr>
                        <a:t>1</a:t>
                      </a:r>
                      <a:endParaRPr lang="en-GB" sz="1400" b="0" i="0" u="none" strike="noStrike" dirty="0">
                        <a:solidFill>
                          <a:srgbClr val="000000"/>
                        </a:solidFill>
                        <a:effectLst/>
                        <a:latin typeface="Calibri"/>
                      </a:endParaRPr>
                    </a:p>
                  </a:txBody>
                  <a:tcPr marL="9525" marR="9525" marT="9525" marB="0" anchor="b"/>
                </a:tc>
                <a:tc>
                  <a:txBody>
                    <a:bodyPr/>
                    <a:lstStyle/>
                    <a:p>
                      <a:pPr algn="r" fontAlgn="b"/>
                      <a:r>
                        <a:rPr lang="en-GB" sz="1400" u="none" strike="noStrike" dirty="0">
                          <a:effectLst/>
                        </a:rPr>
                        <a:t>1</a:t>
                      </a:r>
                      <a:endParaRPr lang="en-GB"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36549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19256" cy="418058"/>
          </a:xfrm>
        </p:spPr>
        <p:txBody>
          <a:bodyPr>
            <a:normAutofit fontScale="90000"/>
          </a:bodyPr>
          <a:lstStyle/>
          <a:p>
            <a:r>
              <a:rPr lang="en-GB" dirty="0" smtClean="0"/>
              <a:t>Highest Retweets</a:t>
            </a:r>
            <a:endParaRPr lang="en-GB"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475" t="31250" r="29722" b="40302"/>
          <a:stretch/>
        </p:blipFill>
        <p:spPr bwMode="auto">
          <a:xfrm>
            <a:off x="0" y="980728"/>
            <a:ext cx="3001616" cy="114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553" t="30065" r="29523" b="40410"/>
          <a:stretch/>
        </p:blipFill>
        <p:spPr bwMode="auto">
          <a:xfrm>
            <a:off x="827584" y="1700808"/>
            <a:ext cx="3053447" cy="120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8432" t="12823" r="29522" b="12393"/>
          <a:stretch/>
        </p:blipFill>
        <p:spPr bwMode="auto">
          <a:xfrm>
            <a:off x="3563888" y="980728"/>
            <a:ext cx="3001616" cy="3001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8323" t="13040" r="29631" b="13254"/>
          <a:stretch/>
        </p:blipFill>
        <p:spPr bwMode="auto">
          <a:xfrm>
            <a:off x="6142385" y="1700808"/>
            <a:ext cx="3001615" cy="295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nvPr>
        </p:nvGraphicFramePr>
        <p:xfrm>
          <a:off x="107504" y="4768325"/>
          <a:ext cx="8784976" cy="2003523"/>
        </p:xfrm>
        <a:graphic>
          <a:graphicData uri="http://schemas.openxmlformats.org/drawingml/2006/table">
            <a:tbl>
              <a:tblPr>
                <a:tableStyleId>{2D5ABB26-0587-4C30-8999-92F81FD0307C}</a:tableStyleId>
              </a:tblPr>
              <a:tblGrid>
                <a:gridCol w="1656184">
                  <a:extLst>
                    <a:ext uri="{9D8B030D-6E8A-4147-A177-3AD203B41FA5}">
                      <a16:colId xmlns:a16="http://schemas.microsoft.com/office/drawing/2014/main" val="20000"/>
                    </a:ext>
                  </a:extLst>
                </a:gridCol>
                <a:gridCol w="1782198">
                  <a:extLst>
                    <a:ext uri="{9D8B030D-6E8A-4147-A177-3AD203B41FA5}">
                      <a16:colId xmlns:a16="http://schemas.microsoft.com/office/drawing/2014/main" val="20001"/>
                    </a:ext>
                  </a:extLst>
                </a:gridCol>
                <a:gridCol w="1782198">
                  <a:extLst>
                    <a:ext uri="{9D8B030D-6E8A-4147-A177-3AD203B41FA5}">
                      <a16:colId xmlns:a16="http://schemas.microsoft.com/office/drawing/2014/main" val="20002"/>
                    </a:ext>
                  </a:extLst>
                </a:gridCol>
                <a:gridCol w="1782198">
                  <a:extLst>
                    <a:ext uri="{9D8B030D-6E8A-4147-A177-3AD203B41FA5}">
                      <a16:colId xmlns:a16="http://schemas.microsoft.com/office/drawing/2014/main" val="20003"/>
                    </a:ext>
                  </a:extLst>
                </a:gridCol>
                <a:gridCol w="1782198">
                  <a:extLst>
                    <a:ext uri="{9D8B030D-6E8A-4147-A177-3AD203B41FA5}">
                      <a16:colId xmlns:a16="http://schemas.microsoft.com/office/drawing/2014/main" val="20004"/>
                    </a:ext>
                  </a:extLst>
                </a:gridCol>
              </a:tblGrid>
              <a:tr h="117342">
                <a:tc>
                  <a:txBody>
                    <a:bodyPr/>
                    <a:lstStyle/>
                    <a:p>
                      <a:pPr algn="l" fontAlgn="b"/>
                      <a:r>
                        <a:rPr lang="en-GB" sz="1400" u="none" strike="noStrike" dirty="0">
                          <a:effectLst/>
                        </a:rPr>
                        <a:t>impressions</a:t>
                      </a:r>
                      <a:endParaRPr lang="en-GB" sz="1400" b="0" i="0" u="none" strike="noStrike" dirty="0">
                        <a:solidFill>
                          <a:srgbClr val="000000"/>
                        </a:solidFill>
                        <a:effectLst/>
                        <a:latin typeface="Calibri"/>
                      </a:endParaRPr>
                    </a:p>
                  </a:txBody>
                  <a:tcPr marL="5867" marR="5867" marT="5867" marB="0" anchor="b"/>
                </a:tc>
                <a:tc>
                  <a:txBody>
                    <a:bodyPr/>
                    <a:lstStyle/>
                    <a:p>
                      <a:pPr algn="r" fontAlgn="b"/>
                      <a:r>
                        <a:rPr lang="en-GB" sz="1400" u="none" strike="noStrike" dirty="0">
                          <a:effectLst/>
                        </a:rPr>
                        <a:t>734</a:t>
                      </a:r>
                      <a:endParaRPr lang="en-GB" sz="1400" b="0" i="0" u="none" strike="noStrike" dirty="0">
                        <a:solidFill>
                          <a:srgbClr val="000000"/>
                        </a:solidFill>
                        <a:effectLst/>
                        <a:latin typeface="Calibri"/>
                      </a:endParaRPr>
                    </a:p>
                  </a:txBody>
                  <a:tcPr marL="5867" marR="5867" marT="5867" marB="0" anchor="b"/>
                </a:tc>
                <a:tc>
                  <a:txBody>
                    <a:bodyPr/>
                    <a:lstStyle/>
                    <a:p>
                      <a:pPr algn="r" fontAlgn="b"/>
                      <a:r>
                        <a:rPr lang="en-GB" sz="1400" u="none" strike="noStrike" dirty="0">
                          <a:effectLst/>
                        </a:rPr>
                        <a:t>4263</a:t>
                      </a:r>
                      <a:endParaRPr lang="en-GB" sz="1400" b="0" i="0" u="none" strike="noStrike" dirty="0">
                        <a:solidFill>
                          <a:srgbClr val="000000"/>
                        </a:solidFill>
                        <a:effectLst/>
                        <a:latin typeface="Calibri"/>
                      </a:endParaRPr>
                    </a:p>
                  </a:txBody>
                  <a:tcPr marL="5867" marR="5867" marT="5867" marB="0" anchor="b"/>
                </a:tc>
                <a:tc>
                  <a:txBody>
                    <a:bodyPr/>
                    <a:lstStyle/>
                    <a:p>
                      <a:pPr algn="r" fontAlgn="b"/>
                      <a:r>
                        <a:rPr lang="en-GB" sz="1400" u="none" strike="noStrike">
                          <a:effectLst/>
                        </a:rPr>
                        <a:t>2695</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2237</a:t>
                      </a:r>
                      <a:endParaRPr lang="en-GB" sz="1400" b="0" i="0" u="none" strike="noStrike">
                        <a:solidFill>
                          <a:srgbClr val="000000"/>
                        </a:solidFill>
                        <a:effectLst/>
                        <a:latin typeface="Calibri"/>
                      </a:endParaRPr>
                    </a:p>
                  </a:txBody>
                  <a:tcPr marL="5867" marR="5867" marT="5867" marB="0" anchor="b"/>
                </a:tc>
                <a:extLst>
                  <a:ext uri="{0D108BD9-81ED-4DB2-BD59-A6C34878D82A}">
                    <a16:rowId xmlns:a16="http://schemas.microsoft.com/office/drawing/2014/main" val="10000"/>
                  </a:ext>
                </a:extLst>
              </a:tr>
              <a:tr h="117342">
                <a:tc>
                  <a:txBody>
                    <a:bodyPr/>
                    <a:lstStyle/>
                    <a:p>
                      <a:pPr algn="l" fontAlgn="b"/>
                      <a:r>
                        <a:rPr lang="en-GB" sz="1400" u="none" strike="noStrike">
                          <a:effectLst/>
                        </a:rPr>
                        <a:t>engagements</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23</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dirty="0">
                          <a:effectLst/>
                        </a:rPr>
                        <a:t>35</a:t>
                      </a:r>
                      <a:endParaRPr lang="en-GB" sz="1400" b="0" i="0" u="none" strike="noStrike" dirty="0">
                        <a:solidFill>
                          <a:srgbClr val="000000"/>
                        </a:solidFill>
                        <a:effectLst/>
                        <a:latin typeface="Calibri"/>
                      </a:endParaRPr>
                    </a:p>
                  </a:txBody>
                  <a:tcPr marL="5867" marR="5867" marT="5867" marB="0" anchor="b"/>
                </a:tc>
                <a:tc>
                  <a:txBody>
                    <a:bodyPr/>
                    <a:lstStyle/>
                    <a:p>
                      <a:pPr algn="r" fontAlgn="b"/>
                      <a:r>
                        <a:rPr lang="en-GB" sz="1400" u="none" strike="noStrike">
                          <a:effectLst/>
                        </a:rPr>
                        <a:t>50</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39</a:t>
                      </a:r>
                      <a:endParaRPr lang="en-GB" sz="1400" b="0" i="0" u="none" strike="noStrike">
                        <a:solidFill>
                          <a:srgbClr val="000000"/>
                        </a:solidFill>
                        <a:effectLst/>
                        <a:latin typeface="Calibri"/>
                      </a:endParaRPr>
                    </a:p>
                  </a:txBody>
                  <a:tcPr marL="5867" marR="5867" marT="5867" marB="0" anchor="b"/>
                </a:tc>
                <a:extLst>
                  <a:ext uri="{0D108BD9-81ED-4DB2-BD59-A6C34878D82A}">
                    <a16:rowId xmlns:a16="http://schemas.microsoft.com/office/drawing/2014/main" val="10001"/>
                  </a:ext>
                </a:extLst>
              </a:tr>
              <a:tr h="117342">
                <a:tc>
                  <a:txBody>
                    <a:bodyPr/>
                    <a:lstStyle/>
                    <a:p>
                      <a:pPr algn="l" fontAlgn="b"/>
                      <a:r>
                        <a:rPr lang="en-GB" sz="1400" u="none" strike="noStrike">
                          <a:effectLst/>
                        </a:rPr>
                        <a:t>engagement rate</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0.031335</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dirty="0">
                          <a:effectLst/>
                        </a:rPr>
                        <a:t>0.00821</a:t>
                      </a:r>
                      <a:endParaRPr lang="en-GB" sz="1400" b="0" i="0" u="none" strike="noStrike" dirty="0">
                        <a:solidFill>
                          <a:srgbClr val="000000"/>
                        </a:solidFill>
                        <a:effectLst/>
                        <a:latin typeface="Calibri"/>
                      </a:endParaRPr>
                    </a:p>
                  </a:txBody>
                  <a:tcPr marL="5867" marR="5867" marT="5867" marB="0" anchor="b"/>
                </a:tc>
                <a:tc>
                  <a:txBody>
                    <a:bodyPr/>
                    <a:lstStyle/>
                    <a:p>
                      <a:pPr algn="r" fontAlgn="b"/>
                      <a:r>
                        <a:rPr lang="en-GB" sz="1400" u="none" strike="noStrike">
                          <a:effectLst/>
                        </a:rPr>
                        <a:t>0.018553</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0.017434</a:t>
                      </a:r>
                      <a:endParaRPr lang="en-GB" sz="1400" b="0" i="0" u="none" strike="noStrike">
                        <a:solidFill>
                          <a:srgbClr val="000000"/>
                        </a:solidFill>
                        <a:effectLst/>
                        <a:latin typeface="Calibri"/>
                      </a:endParaRPr>
                    </a:p>
                  </a:txBody>
                  <a:tcPr marL="5867" marR="5867" marT="5867" marB="0" anchor="b"/>
                </a:tc>
                <a:extLst>
                  <a:ext uri="{0D108BD9-81ED-4DB2-BD59-A6C34878D82A}">
                    <a16:rowId xmlns:a16="http://schemas.microsoft.com/office/drawing/2014/main" val="10002"/>
                  </a:ext>
                </a:extLst>
              </a:tr>
              <a:tr h="117342">
                <a:tc>
                  <a:txBody>
                    <a:bodyPr/>
                    <a:lstStyle/>
                    <a:p>
                      <a:pPr algn="l" fontAlgn="b"/>
                      <a:r>
                        <a:rPr lang="en-GB" sz="1600" b="1" u="none" strike="noStrike">
                          <a:effectLst/>
                        </a:rPr>
                        <a:t>retweets</a:t>
                      </a:r>
                      <a:endParaRPr lang="en-GB" sz="1600" b="1" i="0" u="none" strike="noStrike">
                        <a:solidFill>
                          <a:srgbClr val="000000"/>
                        </a:solidFill>
                        <a:effectLst/>
                        <a:latin typeface="Calibri"/>
                      </a:endParaRPr>
                    </a:p>
                  </a:txBody>
                  <a:tcPr marL="5867" marR="5867" marT="5867" marB="0" anchor="b"/>
                </a:tc>
                <a:tc>
                  <a:txBody>
                    <a:bodyPr/>
                    <a:lstStyle/>
                    <a:p>
                      <a:pPr algn="r" fontAlgn="b"/>
                      <a:r>
                        <a:rPr lang="en-GB" sz="1600" b="1" u="none" strike="noStrike">
                          <a:effectLst/>
                        </a:rPr>
                        <a:t>19</a:t>
                      </a:r>
                      <a:endParaRPr lang="en-GB" sz="1600" b="1" i="0" u="none" strike="noStrike">
                        <a:solidFill>
                          <a:srgbClr val="000000"/>
                        </a:solidFill>
                        <a:effectLst/>
                        <a:latin typeface="Calibri"/>
                      </a:endParaRPr>
                    </a:p>
                  </a:txBody>
                  <a:tcPr marL="5867" marR="5867" marT="5867" marB="0" anchor="b"/>
                </a:tc>
                <a:tc>
                  <a:txBody>
                    <a:bodyPr/>
                    <a:lstStyle/>
                    <a:p>
                      <a:pPr algn="r" fontAlgn="b"/>
                      <a:r>
                        <a:rPr lang="en-GB" sz="1600" b="1" u="none" strike="noStrike" dirty="0">
                          <a:effectLst/>
                        </a:rPr>
                        <a:t>14</a:t>
                      </a:r>
                      <a:endParaRPr lang="en-GB" sz="1600" b="1" i="0" u="none" strike="noStrike" dirty="0">
                        <a:solidFill>
                          <a:srgbClr val="000000"/>
                        </a:solidFill>
                        <a:effectLst/>
                        <a:latin typeface="Calibri"/>
                      </a:endParaRPr>
                    </a:p>
                  </a:txBody>
                  <a:tcPr marL="5867" marR="5867" marT="5867" marB="0" anchor="b"/>
                </a:tc>
                <a:tc>
                  <a:txBody>
                    <a:bodyPr/>
                    <a:lstStyle/>
                    <a:p>
                      <a:pPr algn="r" fontAlgn="b"/>
                      <a:r>
                        <a:rPr lang="en-GB" sz="1600" b="1" u="none" strike="noStrike" dirty="0">
                          <a:effectLst/>
                        </a:rPr>
                        <a:t>9</a:t>
                      </a:r>
                      <a:endParaRPr lang="en-GB" sz="1600" b="1" i="0" u="none" strike="noStrike" dirty="0">
                        <a:solidFill>
                          <a:srgbClr val="000000"/>
                        </a:solidFill>
                        <a:effectLst/>
                        <a:latin typeface="Calibri"/>
                      </a:endParaRPr>
                    </a:p>
                  </a:txBody>
                  <a:tcPr marL="5867" marR="5867" marT="5867" marB="0" anchor="b"/>
                </a:tc>
                <a:tc>
                  <a:txBody>
                    <a:bodyPr/>
                    <a:lstStyle/>
                    <a:p>
                      <a:pPr algn="r" fontAlgn="b"/>
                      <a:r>
                        <a:rPr lang="en-GB" sz="1600" b="1" u="none" strike="noStrike" dirty="0">
                          <a:effectLst/>
                        </a:rPr>
                        <a:t>9</a:t>
                      </a:r>
                      <a:endParaRPr lang="en-GB" sz="1600" b="1" i="0" u="none" strike="noStrike" dirty="0">
                        <a:solidFill>
                          <a:srgbClr val="000000"/>
                        </a:solidFill>
                        <a:effectLst/>
                        <a:latin typeface="Calibri"/>
                      </a:endParaRPr>
                    </a:p>
                  </a:txBody>
                  <a:tcPr marL="5867" marR="5867" marT="5867" marB="0" anchor="b"/>
                </a:tc>
                <a:extLst>
                  <a:ext uri="{0D108BD9-81ED-4DB2-BD59-A6C34878D82A}">
                    <a16:rowId xmlns:a16="http://schemas.microsoft.com/office/drawing/2014/main" val="10003"/>
                  </a:ext>
                </a:extLst>
              </a:tr>
              <a:tr h="117342">
                <a:tc>
                  <a:txBody>
                    <a:bodyPr/>
                    <a:lstStyle/>
                    <a:p>
                      <a:pPr algn="l" fontAlgn="b"/>
                      <a:r>
                        <a:rPr lang="en-GB" sz="1400" u="none" strike="noStrike">
                          <a:effectLst/>
                        </a:rPr>
                        <a:t>replies</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dirty="0">
                          <a:effectLst/>
                        </a:rPr>
                        <a:t>0</a:t>
                      </a:r>
                      <a:endParaRPr lang="en-GB" sz="1400" b="0" i="0" u="none" strike="noStrike" dirty="0">
                        <a:solidFill>
                          <a:srgbClr val="000000"/>
                        </a:solidFill>
                        <a:effectLst/>
                        <a:latin typeface="Calibri"/>
                      </a:endParaRPr>
                    </a:p>
                  </a:txBody>
                  <a:tcPr marL="5867" marR="5867" marT="586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5867" marR="5867" marT="5867" marB="0" anchor="b"/>
                </a:tc>
                <a:extLst>
                  <a:ext uri="{0D108BD9-81ED-4DB2-BD59-A6C34878D82A}">
                    <a16:rowId xmlns:a16="http://schemas.microsoft.com/office/drawing/2014/main" val="10004"/>
                  </a:ext>
                </a:extLst>
              </a:tr>
              <a:tr h="117342">
                <a:tc>
                  <a:txBody>
                    <a:bodyPr/>
                    <a:lstStyle/>
                    <a:p>
                      <a:pPr algn="l" fontAlgn="b"/>
                      <a:r>
                        <a:rPr lang="en-GB" sz="1400" u="none" strike="noStrike">
                          <a:effectLst/>
                        </a:rPr>
                        <a:t>likes</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19</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dirty="0">
                          <a:effectLst/>
                        </a:rPr>
                        <a:t>5</a:t>
                      </a:r>
                      <a:endParaRPr lang="en-GB" sz="1400" b="0" i="0" u="none" strike="noStrike" dirty="0">
                        <a:solidFill>
                          <a:srgbClr val="000000"/>
                        </a:solidFill>
                        <a:effectLst/>
                        <a:latin typeface="Calibri"/>
                      </a:endParaRPr>
                    </a:p>
                  </a:txBody>
                  <a:tcPr marL="5867" marR="5867" marT="5867" marB="0" anchor="b"/>
                </a:tc>
                <a:tc>
                  <a:txBody>
                    <a:bodyPr/>
                    <a:lstStyle/>
                    <a:p>
                      <a:pPr algn="r" fontAlgn="b"/>
                      <a:r>
                        <a:rPr lang="en-GB" sz="1400" u="none" strike="noStrike" dirty="0">
                          <a:effectLst/>
                        </a:rPr>
                        <a:t>6</a:t>
                      </a:r>
                      <a:endParaRPr lang="en-GB" sz="1400" b="0" i="0" u="none" strike="noStrike" dirty="0">
                        <a:solidFill>
                          <a:srgbClr val="000000"/>
                        </a:solidFill>
                        <a:effectLst/>
                        <a:latin typeface="Calibri"/>
                      </a:endParaRPr>
                    </a:p>
                  </a:txBody>
                  <a:tcPr marL="5867" marR="5867" marT="5867" marB="0" anchor="b"/>
                </a:tc>
                <a:extLst>
                  <a:ext uri="{0D108BD9-81ED-4DB2-BD59-A6C34878D82A}">
                    <a16:rowId xmlns:a16="http://schemas.microsoft.com/office/drawing/2014/main" val="10005"/>
                  </a:ext>
                </a:extLst>
              </a:tr>
              <a:tr h="117342">
                <a:tc>
                  <a:txBody>
                    <a:bodyPr/>
                    <a:lstStyle/>
                    <a:p>
                      <a:pPr algn="l" fontAlgn="b"/>
                      <a:r>
                        <a:rPr lang="en-GB" sz="1400" u="none" strike="noStrike">
                          <a:effectLst/>
                        </a:rPr>
                        <a:t>user profile clicks</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14</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dirty="0">
                          <a:effectLst/>
                        </a:rPr>
                        <a:t>4</a:t>
                      </a:r>
                      <a:endParaRPr lang="en-GB" sz="1400" b="0" i="0" u="none" strike="noStrike" dirty="0">
                        <a:solidFill>
                          <a:srgbClr val="000000"/>
                        </a:solidFill>
                        <a:effectLst/>
                        <a:latin typeface="Calibri"/>
                      </a:endParaRPr>
                    </a:p>
                  </a:txBody>
                  <a:tcPr marL="5867" marR="5867" marT="5867" marB="0" anchor="b"/>
                </a:tc>
                <a:extLst>
                  <a:ext uri="{0D108BD9-81ED-4DB2-BD59-A6C34878D82A}">
                    <a16:rowId xmlns:a16="http://schemas.microsoft.com/office/drawing/2014/main" val="10006"/>
                  </a:ext>
                </a:extLst>
              </a:tr>
              <a:tr h="117342">
                <a:tc>
                  <a:txBody>
                    <a:bodyPr/>
                    <a:lstStyle/>
                    <a:p>
                      <a:pPr algn="l" fontAlgn="b"/>
                      <a:r>
                        <a:rPr lang="en-GB" sz="1400" u="none" strike="noStrike">
                          <a:effectLst/>
                        </a:rPr>
                        <a:t>url clicks</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14</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dirty="0">
                          <a:effectLst/>
                        </a:rPr>
                        <a:t>10</a:t>
                      </a:r>
                      <a:endParaRPr lang="en-GB" sz="1400" b="0" i="0" u="none" strike="noStrike" dirty="0">
                        <a:solidFill>
                          <a:srgbClr val="000000"/>
                        </a:solidFill>
                        <a:effectLst/>
                        <a:latin typeface="Calibri"/>
                      </a:endParaRPr>
                    </a:p>
                  </a:txBody>
                  <a:tcPr marL="5867" marR="5867" marT="5867" marB="0" anchor="b"/>
                </a:tc>
                <a:extLst>
                  <a:ext uri="{0D108BD9-81ED-4DB2-BD59-A6C34878D82A}">
                    <a16:rowId xmlns:a16="http://schemas.microsoft.com/office/drawing/2014/main" val="10007"/>
                  </a:ext>
                </a:extLst>
              </a:tr>
              <a:tr h="117342">
                <a:tc>
                  <a:txBody>
                    <a:bodyPr/>
                    <a:lstStyle/>
                    <a:p>
                      <a:pPr algn="l" fontAlgn="b"/>
                      <a:r>
                        <a:rPr lang="en-GB" sz="1400" u="none" strike="noStrike">
                          <a:effectLst/>
                        </a:rPr>
                        <a:t>hashtag clicks</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5867" marR="5867" marT="5867" marB="0" anchor="b"/>
                </a:tc>
                <a:tc>
                  <a:txBody>
                    <a:bodyPr/>
                    <a:lstStyle/>
                    <a:p>
                      <a:pPr algn="r" fontAlgn="b"/>
                      <a:r>
                        <a:rPr lang="en-GB" sz="1400" u="none" strike="noStrike" dirty="0">
                          <a:effectLst/>
                        </a:rPr>
                        <a:t>0</a:t>
                      </a:r>
                      <a:endParaRPr lang="en-GB" sz="1400" b="0" i="0" u="none" strike="noStrike" dirty="0">
                        <a:solidFill>
                          <a:srgbClr val="000000"/>
                        </a:solidFill>
                        <a:effectLst/>
                        <a:latin typeface="Calibri"/>
                      </a:endParaRPr>
                    </a:p>
                  </a:txBody>
                  <a:tcPr marL="5867" marR="5867" marT="5867"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68342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19256" cy="418058"/>
          </a:xfrm>
        </p:spPr>
        <p:txBody>
          <a:bodyPr>
            <a:normAutofit fontScale="90000"/>
          </a:bodyPr>
          <a:lstStyle/>
          <a:p>
            <a:r>
              <a:rPr lang="en-GB" dirty="0" smtClean="0"/>
              <a:t>Highest Likes</a:t>
            </a: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32" t="31034" r="29722" b="40302"/>
          <a:stretch/>
        </p:blipFill>
        <p:spPr bwMode="auto">
          <a:xfrm>
            <a:off x="35496" y="1034564"/>
            <a:ext cx="2880320" cy="110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553" t="18427" r="29523" b="7866"/>
          <a:stretch/>
        </p:blipFill>
        <p:spPr bwMode="auto">
          <a:xfrm>
            <a:off x="1457028" y="1760740"/>
            <a:ext cx="2790140" cy="275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432" t="24461" r="29401" b="13470"/>
          <a:stretch/>
        </p:blipFill>
        <p:spPr bwMode="auto">
          <a:xfrm>
            <a:off x="4139952" y="1034564"/>
            <a:ext cx="2816710" cy="233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8310" t="12608" r="29430" b="10237"/>
          <a:stretch/>
        </p:blipFill>
        <p:spPr bwMode="auto">
          <a:xfrm>
            <a:off x="6327290" y="1760740"/>
            <a:ext cx="2816710" cy="289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nvPr>
        </p:nvGraphicFramePr>
        <p:xfrm>
          <a:off x="35497" y="4713068"/>
          <a:ext cx="8928991" cy="2028300"/>
        </p:xfrm>
        <a:graphic>
          <a:graphicData uri="http://schemas.openxmlformats.org/drawingml/2006/table">
            <a:tbl>
              <a:tblPr>
                <a:tableStyleId>{2D5ABB26-0587-4C30-8999-92F81FD0307C}</a:tableStyleId>
              </a:tblPr>
              <a:tblGrid>
                <a:gridCol w="1552955">
                  <a:extLst>
                    <a:ext uri="{9D8B030D-6E8A-4147-A177-3AD203B41FA5}">
                      <a16:colId xmlns:a16="http://schemas.microsoft.com/office/drawing/2014/main" val="20000"/>
                    </a:ext>
                  </a:extLst>
                </a:gridCol>
                <a:gridCol w="1844009">
                  <a:extLst>
                    <a:ext uri="{9D8B030D-6E8A-4147-A177-3AD203B41FA5}">
                      <a16:colId xmlns:a16="http://schemas.microsoft.com/office/drawing/2014/main" val="20001"/>
                    </a:ext>
                  </a:extLst>
                </a:gridCol>
                <a:gridCol w="1844009">
                  <a:extLst>
                    <a:ext uri="{9D8B030D-6E8A-4147-A177-3AD203B41FA5}">
                      <a16:colId xmlns:a16="http://schemas.microsoft.com/office/drawing/2014/main" val="20002"/>
                    </a:ext>
                  </a:extLst>
                </a:gridCol>
                <a:gridCol w="1844009">
                  <a:extLst>
                    <a:ext uri="{9D8B030D-6E8A-4147-A177-3AD203B41FA5}">
                      <a16:colId xmlns:a16="http://schemas.microsoft.com/office/drawing/2014/main" val="20003"/>
                    </a:ext>
                  </a:extLst>
                </a:gridCol>
                <a:gridCol w="1844009">
                  <a:extLst>
                    <a:ext uri="{9D8B030D-6E8A-4147-A177-3AD203B41FA5}">
                      <a16:colId xmlns:a16="http://schemas.microsoft.com/office/drawing/2014/main" val="20004"/>
                    </a:ext>
                  </a:extLst>
                </a:gridCol>
              </a:tblGrid>
              <a:tr h="172408">
                <a:tc>
                  <a:txBody>
                    <a:bodyPr/>
                    <a:lstStyle/>
                    <a:p>
                      <a:pPr algn="l" fontAlgn="b"/>
                      <a:r>
                        <a:rPr lang="en-GB" sz="1400" u="none" strike="noStrike" dirty="0">
                          <a:effectLst/>
                        </a:rPr>
                        <a:t>impressions</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dirty="0">
                          <a:effectLst/>
                        </a:rPr>
                        <a:t>4263</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a:effectLst/>
                        </a:rPr>
                        <a:t>2237</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1352</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2192</a:t>
                      </a:r>
                      <a:endParaRPr lang="en-GB" sz="1400" b="0" i="0" u="none" strike="noStrike">
                        <a:solidFill>
                          <a:srgbClr val="000000"/>
                        </a:solidFill>
                        <a:effectLst/>
                        <a:latin typeface="Calibri"/>
                      </a:endParaRPr>
                    </a:p>
                  </a:txBody>
                  <a:tcPr marL="8620" marR="8620" marT="8620" marB="0" anchor="b"/>
                </a:tc>
                <a:extLst>
                  <a:ext uri="{0D108BD9-81ED-4DB2-BD59-A6C34878D82A}">
                    <a16:rowId xmlns:a16="http://schemas.microsoft.com/office/drawing/2014/main" val="10000"/>
                  </a:ext>
                </a:extLst>
              </a:tr>
              <a:tr h="172408">
                <a:tc>
                  <a:txBody>
                    <a:bodyPr/>
                    <a:lstStyle/>
                    <a:p>
                      <a:pPr algn="l" fontAlgn="b"/>
                      <a:r>
                        <a:rPr lang="en-GB" sz="1400" u="none" strike="noStrike">
                          <a:effectLst/>
                        </a:rPr>
                        <a:t>engagements</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dirty="0">
                          <a:effectLst/>
                        </a:rPr>
                        <a:t>35</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dirty="0">
                          <a:effectLst/>
                        </a:rPr>
                        <a:t>39</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a:effectLst/>
                        </a:rPr>
                        <a:t>24</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19</a:t>
                      </a:r>
                      <a:endParaRPr lang="en-GB" sz="1400" b="0" i="0" u="none" strike="noStrike">
                        <a:solidFill>
                          <a:srgbClr val="000000"/>
                        </a:solidFill>
                        <a:effectLst/>
                        <a:latin typeface="Calibri"/>
                      </a:endParaRPr>
                    </a:p>
                  </a:txBody>
                  <a:tcPr marL="8620" marR="8620" marT="8620" marB="0" anchor="b"/>
                </a:tc>
                <a:extLst>
                  <a:ext uri="{0D108BD9-81ED-4DB2-BD59-A6C34878D82A}">
                    <a16:rowId xmlns:a16="http://schemas.microsoft.com/office/drawing/2014/main" val="10001"/>
                  </a:ext>
                </a:extLst>
              </a:tr>
              <a:tr h="172408">
                <a:tc>
                  <a:txBody>
                    <a:bodyPr/>
                    <a:lstStyle/>
                    <a:p>
                      <a:pPr algn="l" fontAlgn="b"/>
                      <a:r>
                        <a:rPr lang="en-GB" sz="1400" u="none" strike="noStrike">
                          <a:effectLst/>
                        </a:rPr>
                        <a:t>engagement rate</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dirty="0">
                          <a:effectLst/>
                        </a:rPr>
                        <a:t>0.00821</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dirty="0">
                          <a:effectLst/>
                        </a:rPr>
                        <a:t>0.017434</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dirty="0">
                          <a:effectLst/>
                        </a:rPr>
                        <a:t>0.017751</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a:effectLst/>
                        </a:rPr>
                        <a:t>0.008668</a:t>
                      </a:r>
                      <a:endParaRPr lang="en-GB" sz="1400" b="0" i="0" u="none" strike="noStrike">
                        <a:solidFill>
                          <a:srgbClr val="000000"/>
                        </a:solidFill>
                        <a:effectLst/>
                        <a:latin typeface="Calibri"/>
                      </a:endParaRPr>
                    </a:p>
                  </a:txBody>
                  <a:tcPr marL="8620" marR="8620" marT="8620" marB="0" anchor="b"/>
                </a:tc>
                <a:extLst>
                  <a:ext uri="{0D108BD9-81ED-4DB2-BD59-A6C34878D82A}">
                    <a16:rowId xmlns:a16="http://schemas.microsoft.com/office/drawing/2014/main" val="10002"/>
                  </a:ext>
                </a:extLst>
              </a:tr>
              <a:tr h="172408">
                <a:tc>
                  <a:txBody>
                    <a:bodyPr/>
                    <a:lstStyle/>
                    <a:p>
                      <a:pPr algn="l" fontAlgn="b"/>
                      <a:r>
                        <a:rPr lang="en-GB" sz="1400" u="none" strike="noStrike" dirty="0">
                          <a:effectLst/>
                        </a:rPr>
                        <a:t>retweets</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a:effectLst/>
                        </a:rPr>
                        <a:t>14</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9</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dirty="0">
                          <a:effectLst/>
                        </a:rPr>
                        <a:t>5</a:t>
                      </a:r>
                      <a:endParaRPr lang="en-GB" sz="1400" b="0" i="0" u="none" strike="noStrike" dirty="0">
                        <a:solidFill>
                          <a:srgbClr val="000000"/>
                        </a:solidFill>
                        <a:effectLst/>
                        <a:latin typeface="Calibri"/>
                      </a:endParaRPr>
                    </a:p>
                  </a:txBody>
                  <a:tcPr marL="8620" marR="8620" marT="8620" marB="0" anchor="b"/>
                </a:tc>
                <a:tc>
                  <a:txBody>
                    <a:bodyPr/>
                    <a:lstStyle/>
                    <a:p>
                      <a:pPr algn="r" fontAlgn="b"/>
                      <a:r>
                        <a:rPr lang="en-GB" sz="1400" u="none" strike="noStrike" dirty="0">
                          <a:effectLst/>
                        </a:rPr>
                        <a:t>5</a:t>
                      </a:r>
                      <a:endParaRPr lang="en-GB" sz="1400" b="0" i="0" u="none" strike="noStrike" dirty="0">
                        <a:solidFill>
                          <a:srgbClr val="000000"/>
                        </a:solidFill>
                        <a:effectLst/>
                        <a:latin typeface="Calibri"/>
                      </a:endParaRPr>
                    </a:p>
                  </a:txBody>
                  <a:tcPr marL="8620" marR="8620" marT="8620" marB="0" anchor="b"/>
                </a:tc>
                <a:extLst>
                  <a:ext uri="{0D108BD9-81ED-4DB2-BD59-A6C34878D82A}">
                    <a16:rowId xmlns:a16="http://schemas.microsoft.com/office/drawing/2014/main" val="10003"/>
                  </a:ext>
                </a:extLst>
              </a:tr>
              <a:tr h="172408">
                <a:tc>
                  <a:txBody>
                    <a:bodyPr/>
                    <a:lstStyle/>
                    <a:p>
                      <a:pPr algn="l" fontAlgn="b"/>
                      <a:r>
                        <a:rPr lang="en-GB" sz="1400" u="none" strike="noStrike">
                          <a:effectLst/>
                        </a:rPr>
                        <a:t>replies</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dirty="0">
                          <a:effectLst/>
                        </a:rPr>
                        <a:t>0</a:t>
                      </a:r>
                      <a:endParaRPr lang="en-GB" sz="1400" b="0" i="0" u="none" strike="noStrike" dirty="0">
                        <a:solidFill>
                          <a:srgbClr val="000000"/>
                        </a:solidFill>
                        <a:effectLst/>
                        <a:latin typeface="Calibri"/>
                      </a:endParaRPr>
                    </a:p>
                  </a:txBody>
                  <a:tcPr marL="8620" marR="8620" marT="8620" marB="0" anchor="b"/>
                </a:tc>
                <a:extLst>
                  <a:ext uri="{0D108BD9-81ED-4DB2-BD59-A6C34878D82A}">
                    <a16:rowId xmlns:a16="http://schemas.microsoft.com/office/drawing/2014/main" val="10004"/>
                  </a:ext>
                </a:extLst>
              </a:tr>
              <a:tr h="172408">
                <a:tc>
                  <a:txBody>
                    <a:bodyPr/>
                    <a:lstStyle/>
                    <a:p>
                      <a:pPr algn="l" fontAlgn="b"/>
                      <a:r>
                        <a:rPr lang="en-GB" sz="1600" b="1" u="none" strike="noStrike" dirty="0">
                          <a:effectLst/>
                        </a:rPr>
                        <a:t>likes</a:t>
                      </a:r>
                      <a:endParaRPr lang="en-GB" sz="1600" b="1" i="0" u="none" strike="noStrike" dirty="0">
                        <a:solidFill>
                          <a:srgbClr val="000000"/>
                        </a:solidFill>
                        <a:effectLst/>
                        <a:latin typeface="Calibri"/>
                      </a:endParaRPr>
                    </a:p>
                  </a:txBody>
                  <a:tcPr marL="8620" marR="8620" marT="8620" marB="0" anchor="b"/>
                </a:tc>
                <a:tc>
                  <a:txBody>
                    <a:bodyPr/>
                    <a:lstStyle/>
                    <a:p>
                      <a:pPr algn="r" fontAlgn="b"/>
                      <a:r>
                        <a:rPr lang="en-GB" sz="1600" b="1" u="none" strike="noStrike">
                          <a:effectLst/>
                        </a:rPr>
                        <a:t>19</a:t>
                      </a:r>
                      <a:endParaRPr lang="en-GB" sz="1600" b="1" i="0" u="none" strike="noStrike">
                        <a:solidFill>
                          <a:srgbClr val="000000"/>
                        </a:solidFill>
                        <a:effectLst/>
                        <a:latin typeface="Calibri"/>
                      </a:endParaRPr>
                    </a:p>
                  </a:txBody>
                  <a:tcPr marL="8620" marR="8620" marT="8620" marB="0" anchor="b"/>
                </a:tc>
                <a:tc>
                  <a:txBody>
                    <a:bodyPr/>
                    <a:lstStyle/>
                    <a:p>
                      <a:pPr algn="r" fontAlgn="b"/>
                      <a:r>
                        <a:rPr lang="en-GB" sz="1600" b="1" u="none" strike="noStrike">
                          <a:effectLst/>
                        </a:rPr>
                        <a:t>6</a:t>
                      </a:r>
                      <a:endParaRPr lang="en-GB" sz="1600" b="1" i="0" u="none" strike="noStrike">
                        <a:solidFill>
                          <a:srgbClr val="000000"/>
                        </a:solidFill>
                        <a:effectLst/>
                        <a:latin typeface="Calibri"/>
                      </a:endParaRPr>
                    </a:p>
                  </a:txBody>
                  <a:tcPr marL="8620" marR="8620" marT="8620" marB="0" anchor="b"/>
                </a:tc>
                <a:tc>
                  <a:txBody>
                    <a:bodyPr/>
                    <a:lstStyle/>
                    <a:p>
                      <a:pPr algn="r" fontAlgn="b"/>
                      <a:r>
                        <a:rPr lang="en-GB" sz="1600" b="1" u="none" strike="noStrike">
                          <a:effectLst/>
                        </a:rPr>
                        <a:t>6</a:t>
                      </a:r>
                      <a:endParaRPr lang="en-GB" sz="1600" b="1" i="0" u="none" strike="noStrike">
                        <a:solidFill>
                          <a:srgbClr val="000000"/>
                        </a:solidFill>
                        <a:effectLst/>
                        <a:latin typeface="Calibri"/>
                      </a:endParaRPr>
                    </a:p>
                  </a:txBody>
                  <a:tcPr marL="8620" marR="8620" marT="8620" marB="0" anchor="b"/>
                </a:tc>
                <a:tc>
                  <a:txBody>
                    <a:bodyPr/>
                    <a:lstStyle/>
                    <a:p>
                      <a:pPr algn="r" fontAlgn="b"/>
                      <a:r>
                        <a:rPr lang="en-GB" sz="1600" b="1" u="none" strike="noStrike" dirty="0">
                          <a:effectLst/>
                        </a:rPr>
                        <a:t>6</a:t>
                      </a:r>
                      <a:endParaRPr lang="en-GB" sz="1600" b="1" i="0" u="none" strike="noStrike" dirty="0">
                        <a:solidFill>
                          <a:srgbClr val="000000"/>
                        </a:solidFill>
                        <a:effectLst/>
                        <a:latin typeface="Calibri"/>
                      </a:endParaRPr>
                    </a:p>
                  </a:txBody>
                  <a:tcPr marL="8620" marR="8620" marT="8620" marB="0" anchor="b"/>
                </a:tc>
                <a:extLst>
                  <a:ext uri="{0D108BD9-81ED-4DB2-BD59-A6C34878D82A}">
                    <a16:rowId xmlns:a16="http://schemas.microsoft.com/office/drawing/2014/main" val="10005"/>
                  </a:ext>
                </a:extLst>
              </a:tr>
              <a:tr h="172408">
                <a:tc>
                  <a:txBody>
                    <a:bodyPr/>
                    <a:lstStyle/>
                    <a:p>
                      <a:pPr algn="l" fontAlgn="b"/>
                      <a:r>
                        <a:rPr lang="en-GB" sz="1400" u="none" strike="noStrike">
                          <a:effectLst/>
                        </a:rPr>
                        <a:t>user profile clicks</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4</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4</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dirty="0">
                          <a:effectLst/>
                        </a:rPr>
                        <a:t>1</a:t>
                      </a:r>
                      <a:endParaRPr lang="en-GB" sz="1400" b="0" i="0" u="none" strike="noStrike" dirty="0">
                        <a:solidFill>
                          <a:srgbClr val="000000"/>
                        </a:solidFill>
                        <a:effectLst/>
                        <a:latin typeface="Calibri"/>
                      </a:endParaRPr>
                    </a:p>
                  </a:txBody>
                  <a:tcPr marL="8620" marR="8620" marT="8620" marB="0" anchor="b"/>
                </a:tc>
                <a:extLst>
                  <a:ext uri="{0D108BD9-81ED-4DB2-BD59-A6C34878D82A}">
                    <a16:rowId xmlns:a16="http://schemas.microsoft.com/office/drawing/2014/main" val="10006"/>
                  </a:ext>
                </a:extLst>
              </a:tr>
              <a:tr h="172408">
                <a:tc>
                  <a:txBody>
                    <a:bodyPr/>
                    <a:lstStyle/>
                    <a:p>
                      <a:pPr algn="l" fontAlgn="b"/>
                      <a:r>
                        <a:rPr lang="en-GB" sz="1400" u="none" strike="noStrike">
                          <a:effectLst/>
                        </a:rPr>
                        <a:t>url clicks</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10</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6</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dirty="0">
                          <a:effectLst/>
                        </a:rPr>
                        <a:t>3</a:t>
                      </a:r>
                      <a:endParaRPr lang="en-GB" sz="1400" b="0" i="0" u="none" strike="noStrike" dirty="0">
                        <a:solidFill>
                          <a:srgbClr val="000000"/>
                        </a:solidFill>
                        <a:effectLst/>
                        <a:latin typeface="Calibri"/>
                      </a:endParaRPr>
                    </a:p>
                  </a:txBody>
                  <a:tcPr marL="8620" marR="8620" marT="8620" marB="0" anchor="b"/>
                </a:tc>
                <a:extLst>
                  <a:ext uri="{0D108BD9-81ED-4DB2-BD59-A6C34878D82A}">
                    <a16:rowId xmlns:a16="http://schemas.microsoft.com/office/drawing/2014/main" val="10007"/>
                  </a:ext>
                </a:extLst>
              </a:tr>
              <a:tr h="172408">
                <a:tc>
                  <a:txBody>
                    <a:bodyPr/>
                    <a:lstStyle/>
                    <a:p>
                      <a:pPr algn="l" fontAlgn="b"/>
                      <a:r>
                        <a:rPr lang="en-GB" sz="1400" u="none" strike="noStrike">
                          <a:effectLst/>
                        </a:rPr>
                        <a:t>hashtag clicks</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8620" marR="8620" marT="8620" marB="0" anchor="b"/>
                </a:tc>
                <a:tc>
                  <a:txBody>
                    <a:bodyPr/>
                    <a:lstStyle/>
                    <a:p>
                      <a:pPr algn="r" fontAlgn="b"/>
                      <a:r>
                        <a:rPr lang="en-GB" sz="1400" u="none" strike="noStrike" dirty="0">
                          <a:effectLst/>
                        </a:rPr>
                        <a:t>0</a:t>
                      </a:r>
                      <a:endParaRPr lang="en-GB" sz="1400" b="0" i="0" u="none" strike="noStrike" dirty="0">
                        <a:solidFill>
                          <a:srgbClr val="000000"/>
                        </a:solidFill>
                        <a:effectLst/>
                        <a:latin typeface="Calibri"/>
                      </a:endParaRPr>
                    </a:p>
                  </a:txBody>
                  <a:tcPr marL="8620" marR="8620" marT="8620"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060212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19256" cy="418058"/>
          </a:xfrm>
        </p:spPr>
        <p:txBody>
          <a:bodyPr>
            <a:normAutofit fontScale="90000"/>
          </a:bodyPr>
          <a:lstStyle/>
          <a:p>
            <a:r>
              <a:rPr lang="en-GB" dirty="0" smtClean="0"/>
              <a:t>Highest URL click</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52" y="1018212"/>
            <a:ext cx="2661347" cy="292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486" y="1023311"/>
            <a:ext cx="3069814" cy="326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691" y="1018213"/>
            <a:ext cx="309506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nvPr>
        </p:nvGraphicFramePr>
        <p:xfrm>
          <a:off x="118000" y="4581128"/>
          <a:ext cx="8656710" cy="2039401"/>
        </p:xfrm>
        <a:graphic>
          <a:graphicData uri="http://schemas.openxmlformats.org/drawingml/2006/table">
            <a:tbl>
              <a:tblPr>
                <a:tableStyleId>{2D5ABB26-0587-4C30-8999-92F81FD0307C}</a:tableStyleId>
              </a:tblPr>
              <a:tblGrid>
                <a:gridCol w="1671934">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3096344">
                  <a:extLst>
                    <a:ext uri="{9D8B030D-6E8A-4147-A177-3AD203B41FA5}">
                      <a16:colId xmlns:a16="http://schemas.microsoft.com/office/drawing/2014/main" val="20002"/>
                    </a:ext>
                  </a:extLst>
                </a:gridCol>
                <a:gridCol w="3024336">
                  <a:extLst>
                    <a:ext uri="{9D8B030D-6E8A-4147-A177-3AD203B41FA5}">
                      <a16:colId xmlns:a16="http://schemas.microsoft.com/office/drawing/2014/main" val="20003"/>
                    </a:ext>
                  </a:extLst>
                </a:gridCol>
              </a:tblGrid>
              <a:tr h="223548">
                <a:tc>
                  <a:txBody>
                    <a:bodyPr/>
                    <a:lstStyle/>
                    <a:p>
                      <a:pPr algn="l" fontAlgn="b"/>
                      <a:r>
                        <a:rPr lang="en-GB" sz="1400" u="none" strike="noStrike" dirty="0">
                          <a:effectLst/>
                        </a:rPr>
                        <a:t>impressions</a:t>
                      </a:r>
                      <a:endParaRPr lang="en-GB" sz="1400" b="0" i="0" u="none" strike="noStrike" dirty="0">
                        <a:solidFill>
                          <a:srgbClr val="000000"/>
                        </a:solidFill>
                        <a:effectLst/>
                        <a:latin typeface="Calibri"/>
                      </a:endParaRPr>
                    </a:p>
                  </a:txBody>
                  <a:tcPr marL="7177" marR="7177" marT="7177" marB="0" anchor="b"/>
                </a:tc>
                <a:tc>
                  <a:txBody>
                    <a:bodyPr/>
                    <a:lstStyle/>
                    <a:p>
                      <a:pPr algn="r" fontAlgn="b"/>
                      <a:r>
                        <a:rPr lang="en-GB" sz="1400" u="none" strike="noStrike" dirty="0">
                          <a:effectLst/>
                        </a:rPr>
                        <a:t>2873</a:t>
                      </a:r>
                      <a:endParaRPr lang="en-GB" sz="1400" b="0" i="0" u="none" strike="noStrike" dirty="0">
                        <a:solidFill>
                          <a:srgbClr val="000000"/>
                        </a:solidFill>
                        <a:effectLst/>
                        <a:latin typeface="Calibri"/>
                      </a:endParaRPr>
                    </a:p>
                  </a:txBody>
                  <a:tcPr marL="7177" marR="7177" marT="7177" marB="0" anchor="b"/>
                </a:tc>
                <a:tc>
                  <a:txBody>
                    <a:bodyPr/>
                    <a:lstStyle/>
                    <a:p>
                      <a:pPr algn="r" fontAlgn="b"/>
                      <a:r>
                        <a:rPr lang="en-GB" sz="1400" u="none" strike="noStrike">
                          <a:effectLst/>
                        </a:rPr>
                        <a:t>2695</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2237</a:t>
                      </a:r>
                      <a:endParaRPr lang="en-GB" sz="1400" b="0" i="0" u="none" strike="noStrike">
                        <a:solidFill>
                          <a:srgbClr val="000000"/>
                        </a:solidFill>
                        <a:effectLst/>
                        <a:latin typeface="Calibri"/>
                      </a:endParaRPr>
                    </a:p>
                  </a:txBody>
                  <a:tcPr marL="7177" marR="7177" marT="7177" marB="0" anchor="b"/>
                </a:tc>
                <a:extLst>
                  <a:ext uri="{0D108BD9-81ED-4DB2-BD59-A6C34878D82A}">
                    <a16:rowId xmlns:a16="http://schemas.microsoft.com/office/drawing/2014/main" val="10000"/>
                  </a:ext>
                </a:extLst>
              </a:tr>
              <a:tr h="223548">
                <a:tc>
                  <a:txBody>
                    <a:bodyPr/>
                    <a:lstStyle/>
                    <a:p>
                      <a:pPr algn="l" fontAlgn="b"/>
                      <a:r>
                        <a:rPr lang="en-GB" sz="1400" u="none" strike="noStrike">
                          <a:effectLst/>
                        </a:rPr>
                        <a:t>engagements</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43</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50</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39</a:t>
                      </a:r>
                      <a:endParaRPr lang="en-GB" sz="1400" b="0" i="0" u="none" strike="noStrike">
                        <a:solidFill>
                          <a:srgbClr val="000000"/>
                        </a:solidFill>
                        <a:effectLst/>
                        <a:latin typeface="Calibri"/>
                      </a:endParaRPr>
                    </a:p>
                  </a:txBody>
                  <a:tcPr marL="7177" marR="7177" marT="7177" marB="0" anchor="b"/>
                </a:tc>
                <a:extLst>
                  <a:ext uri="{0D108BD9-81ED-4DB2-BD59-A6C34878D82A}">
                    <a16:rowId xmlns:a16="http://schemas.microsoft.com/office/drawing/2014/main" val="10001"/>
                  </a:ext>
                </a:extLst>
              </a:tr>
              <a:tr h="223548">
                <a:tc>
                  <a:txBody>
                    <a:bodyPr/>
                    <a:lstStyle/>
                    <a:p>
                      <a:pPr algn="l" fontAlgn="b"/>
                      <a:r>
                        <a:rPr lang="en-GB" sz="1400" u="none" strike="noStrike" dirty="0">
                          <a:effectLst/>
                        </a:rPr>
                        <a:t>engagement rate</a:t>
                      </a:r>
                      <a:endParaRPr lang="en-GB" sz="1400" b="0" i="0" u="none" strike="noStrike" dirty="0">
                        <a:solidFill>
                          <a:srgbClr val="000000"/>
                        </a:solidFill>
                        <a:effectLst/>
                        <a:latin typeface="Calibri"/>
                      </a:endParaRPr>
                    </a:p>
                  </a:txBody>
                  <a:tcPr marL="7177" marR="7177" marT="7177" marB="0" anchor="b"/>
                </a:tc>
                <a:tc>
                  <a:txBody>
                    <a:bodyPr/>
                    <a:lstStyle/>
                    <a:p>
                      <a:pPr algn="r" fontAlgn="b"/>
                      <a:r>
                        <a:rPr lang="en-GB" sz="1400" u="none" strike="noStrike">
                          <a:effectLst/>
                        </a:rPr>
                        <a:t>0.014967</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0.018553</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0.017434</a:t>
                      </a:r>
                      <a:endParaRPr lang="en-GB" sz="1400" b="0" i="0" u="none" strike="noStrike">
                        <a:solidFill>
                          <a:srgbClr val="000000"/>
                        </a:solidFill>
                        <a:effectLst/>
                        <a:latin typeface="Calibri"/>
                      </a:endParaRPr>
                    </a:p>
                  </a:txBody>
                  <a:tcPr marL="7177" marR="7177" marT="7177" marB="0" anchor="b"/>
                </a:tc>
                <a:extLst>
                  <a:ext uri="{0D108BD9-81ED-4DB2-BD59-A6C34878D82A}">
                    <a16:rowId xmlns:a16="http://schemas.microsoft.com/office/drawing/2014/main" val="10002"/>
                  </a:ext>
                </a:extLst>
              </a:tr>
              <a:tr h="223548">
                <a:tc>
                  <a:txBody>
                    <a:bodyPr/>
                    <a:lstStyle/>
                    <a:p>
                      <a:pPr algn="l" fontAlgn="b"/>
                      <a:r>
                        <a:rPr lang="en-GB" sz="1400" u="none" strike="noStrike">
                          <a:effectLst/>
                        </a:rPr>
                        <a:t>retweets</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7</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9</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9</a:t>
                      </a:r>
                      <a:endParaRPr lang="en-GB" sz="1400" b="0" i="0" u="none" strike="noStrike">
                        <a:solidFill>
                          <a:srgbClr val="000000"/>
                        </a:solidFill>
                        <a:effectLst/>
                        <a:latin typeface="Calibri"/>
                      </a:endParaRPr>
                    </a:p>
                  </a:txBody>
                  <a:tcPr marL="7177" marR="7177" marT="7177" marB="0" anchor="b"/>
                </a:tc>
                <a:extLst>
                  <a:ext uri="{0D108BD9-81ED-4DB2-BD59-A6C34878D82A}">
                    <a16:rowId xmlns:a16="http://schemas.microsoft.com/office/drawing/2014/main" val="10003"/>
                  </a:ext>
                </a:extLst>
              </a:tr>
              <a:tr h="223548">
                <a:tc>
                  <a:txBody>
                    <a:bodyPr/>
                    <a:lstStyle/>
                    <a:p>
                      <a:pPr algn="l" fontAlgn="b"/>
                      <a:r>
                        <a:rPr lang="en-GB" sz="1400" u="none" strike="noStrike">
                          <a:effectLst/>
                        </a:rPr>
                        <a:t>replies</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7177" marR="7177" marT="7177" marB="0" anchor="b"/>
                </a:tc>
                <a:extLst>
                  <a:ext uri="{0D108BD9-81ED-4DB2-BD59-A6C34878D82A}">
                    <a16:rowId xmlns:a16="http://schemas.microsoft.com/office/drawing/2014/main" val="10004"/>
                  </a:ext>
                </a:extLst>
              </a:tr>
              <a:tr h="223548">
                <a:tc>
                  <a:txBody>
                    <a:bodyPr/>
                    <a:lstStyle/>
                    <a:p>
                      <a:pPr algn="l" fontAlgn="b"/>
                      <a:r>
                        <a:rPr lang="en-GB" sz="1400" u="none" strike="noStrike">
                          <a:effectLst/>
                        </a:rPr>
                        <a:t>likes</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5</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5</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6</a:t>
                      </a:r>
                      <a:endParaRPr lang="en-GB" sz="1400" b="0" i="0" u="none" strike="noStrike">
                        <a:solidFill>
                          <a:srgbClr val="000000"/>
                        </a:solidFill>
                        <a:effectLst/>
                        <a:latin typeface="Calibri"/>
                      </a:endParaRPr>
                    </a:p>
                  </a:txBody>
                  <a:tcPr marL="7177" marR="7177" marT="7177" marB="0" anchor="b"/>
                </a:tc>
                <a:extLst>
                  <a:ext uri="{0D108BD9-81ED-4DB2-BD59-A6C34878D82A}">
                    <a16:rowId xmlns:a16="http://schemas.microsoft.com/office/drawing/2014/main" val="10005"/>
                  </a:ext>
                </a:extLst>
              </a:tr>
              <a:tr h="223548">
                <a:tc>
                  <a:txBody>
                    <a:bodyPr/>
                    <a:lstStyle/>
                    <a:p>
                      <a:pPr algn="l" fontAlgn="b"/>
                      <a:r>
                        <a:rPr lang="en-GB" sz="1400" u="none" strike="noStrike" dirty="0">
                          <a:effectLst/>
                        </a:rPr>
                        <a:t>user profile clicks</a:t>
                      </a:r>
                      <a:endParaRPr lang="en-GB" sz="1400" b="0" i="0" u="none" strike="noStrike" dirty="0">
                        <a:solidFill>
                          <a:srgbClr val="000000"/>
                        </a:solidFill>
                        <a:effectLst/>
                        <a:latin typeface="Calibri"/>
                      </a:endParaRPr>
                    </a:p>
                  </a:txBody>
                  <a:tcPr marL="7177" marR="7177" marT="7177"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14</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dirty="0">
                          <a:effectLst/>
                        </a:rPr>
                        <a:t>4</a:t>
                      </a:r>
                      <a:endParaRPr lang="en-GB" sz="1400" b="0" i="0" u="none" strike="noStrike" dirty="0">
                        <a:solidFill>
                          <a:srgbClr val="000000"/>
                        </a:solidFill>
                        <a:effectLst/>
                        <a:latin typeface="Calibri"/>
                      </a:endParaRPr>
                    </a:p>
                  </a:txBody>
                  <a:tcPr marL="7177" marR="7177" marT="7177" marB="0" anchor="b"/>
                </a:tc>
                <a:extLst>
                  <a:ext uri="{0D108BD9-81ED-4DB2-BD59-A6C34878D82A}">
                    <a16:rowId xmlns:a16="http://schemas.microsoft.com/office/drawing/2014/main" val="10006"/>
                  </a:ext>
                </a:extLst>
              </a:tr>
              <a:tr h="223548">
                <a:tc>
                  <a:txBody>
                    <a:bodyPr/>
                    <a:lstStyle/>
                    <a:p>
                      <a:pPr algn="l" fontAlgn="b"/>
                      <a:r>
                        <a:rPr lang="en-GB" sz="1600" b="1" u="none" strike="noStrike">
                          <a:effectLst/>
                        </a:rPr>
                        <a:t>url clicks</a:t>
                      </a:r>
                      <a:endParaRPr lang="en-GB" sz="1600" b="1" i="0" u="none" strike="noStrike">
                        <a:solidFill>
                          <a:srgbClr val="000000"/>
                        </a:solidFill>
                        <a:effectLst/>
                        <a:latin typeface="Calibri"/>
                      </a:endParaRPr>
                    </a:p>
                  </a:txBody>
                  <a:tcPr marL="7177" marR="7177" marT="7177" marB="0" anchor="b"/>
                </a:tc>
                <a:tc>
                  <a:txBody>
                    <a:bodyPr/>
                    <a:lstStyle/>
                    <a:p>
                      <a:pPr algn="r" fontAlgn="b"/>
                      <a:r>
                        <a:rPr lang="en-GB" sz="1600" b="1" u="none" strike="noStrike">
                          <a:effectLst/>
                        </a:rPr>
                        <a:t>19</a:t>
                      </a:r>
                      <a:endParaRPr lang="en-GB" sz="1600" b="1" i="0" u="none" strike="noStrike">
                        <a:solidFill>
                          <a:srgbClr val="000000"/>
                        </a:solidFill>
                        <a:effectLst/>
                        <a:latin typeface="Calibri"/>
                      </a:endParaRPr>
                    </a:p>
                  </a:txBody>
                  <a:tcPr marL="7177" marR="7177" marT="7177" marB="0" anchor="b"/>
                </a:tc>
                <a:tc>
                  <a:txBody>
                    <a:bodyPr/>
                    <a:lstStyle/>
                    <a:p>
                      <a:pPr algn="r" fontAlgn="b"/>
                      <a:r>
                        <a:rPr lang="en-GB" sz="1600" b="1" u="none" strike="noStrike">
                          <a:effectLst/>
                        </a:rPr>
                        <a:t>14</a:t>
                      </a:r>
                      <a:endParaRPr lang="en-GB" sz="1600" b="1" i="0" u="none" strike="noStrike">
                        <a:solidFill>
                          <a:srgbClr val="000000"/>
                        </a:solidFill>
                        <a:effectLst/>
                        <a:latin typeface="Calibri"/>
                      </a:endParaRPr>
                    </a:p>
                  </a:txBody>
                  <a:tcPr marL="7177" marR="7177" marT="7177" marB="0" anchor="b"/>
                </a:tc>
                <a:tc>
                  <a:txBody>
                    <a:bodyPr/>
                    <a:lstStyle/>
                    <a:p>
                      <a:pPr algn="r" fontAlgn="b"/>
                      <a:r>
                        <a:rPr lang="en-GB" sz="1600" b="1" u="none" strike="noStrike" dirty="0">
                          <a:effectLst/>
                        </a:rPr>
                        <a:t>10</a:t>
                      </a:r>
                      <a:endParaRPr lang="en-GB" sz="1600" b="1" i="0" u="none" strike="noStrike" dirty="0">
                        <a:solidFill>
                          <a:srgbClr val="000000"/>
                        </a:solidFill>
                        <a:effectLst/>
                        <a:latin typeface="Calibri"/>
                      </a:endParaRPr>
                    </a:p>
                  </a:txBody>
                  <a:tcPr marL="7177" marR="7177" marT="7177" marB="0" anchor="b"/>
                </a:tc>
                <a:extLst>
                  <a:ext uri="{0D108BD9-81ED-4DB2-BD59-A6C34878D82A}">
                    <a16:rowId xmlns:a16="http://schemas.microsoft.com/office/drawing/2014/main" val="10007"/>
                  </a:ext>
                </a:extLst>
              </a:tr>
              <a:tr h="223548">
                <a:tc>
                  <a:txBody>
                    <a:bodyPr/>
                    <a:lstStyle/>
                    <a:p>
                      <a:pPr algn="l" fontAlgn="b"/>
                      <a:r>
                        <a:rPr lang="en-GB" sz="1400" u="none" strike="noStrike">
                          <a:effectLst/>
                        </a:rPr>
                        <a:t>hashtag clicks</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1</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a:effectLst/>
                        </a:rPr>
                        <a:t>0</a:t>
                      </a:r>
                      <a:endParaRPr lang="en-GB" sz="1400" b="0" i="0" u="none" strike="noStrike">
                        <a:solidFill>
                          <a:srgbClr val="000000"/>
                        </a:solidFill>
                        <a:effectLst/>
                        <a:latin typeface="Calibri"/>
                      </a:endParaRPr>
                    </a:p>
                  </a:txBody>
                  <a:tcPr marL="7177" marR="7177" marT="7177" marB="0" anchor="b"/>
                </a:tc>
                <a:tc>
                  <a:txBody>
                    <a:bodyPr/>
                    <a:lstStyle/>
                    <a:p>
                      <a:pPr algn="r" fontAlgn="b"/>
                      <a:r>
                        <a:rPr lang="en-GB" sz="1400" u="none" strike="noStrike" dirty="0">
                          <a:effectLst/>
                        </a:rPr>
                        <a:t>0</a:t>
                      </a:r>
                      <a:endParaRPr lang="en-GB" sz="1400" b="0" i="0" u="none" strike="noStrike" dirty="0">
                        <a:solidFill>
                          <a:srgbClr val="000000"/>
                        </a:solidFill>
                        <a:effectLst/>
                        <a:latin typeface="Calibri"/>
                      </a:endParaRPr>
                    </a:p>
                  </a:txBody>
                  <a:tcPr marL="7177" marR="7177" marT="7177"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00958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Highest Retweets</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4536504" cy="2131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467544" y="3861048"/>
            <a:ext cx="7880135" cy="2763673"/>
            <a:chOff x="467544" y="3399655"/>
            <a:chExt cx="8486775" cy="3053681"/>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99655"/>
              <a:ext cx="84867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03848" y="5445224"/>
              <a:ext cx="5750471"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683568" y="3429000"/>
            <a:ext cx="2216119" cy="369332"/>
          </a:xfrm>
          <a:prstGeom prst="rect">
            <a:avLst/>
          </a:prstGeom>
          <a:noFill/>
        </p:spPr>
        <p:txBody>
          <a:bodyPr wrap="none" rtlCol="0">
            <a:spAutoFit/>
          </a:bodyPr>
          <a:lstStyle/>
          <a:p>
            <a:r>
              <a:rPr lang="en-GB" dirty="0" smtClean="0"/>
              <a:t>Including a RT from….</a:t>
            </a:r>
            <a:endParaRPr lang="en-GB" dirty="0"/>
          </a:p>
        </p:txBody>
      </p:sp>
    </p:spTree>
    <p:extLst>
      <p:ext uri="{BB962C8B-B14F-4D97-AF65-F5344CB8AC3E}">
        <p14:creationId xmlns:p14="http://schemas.microsoft.com/office/powerpoint/2010/main" val="3919621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61" t="6952" r="25630" b="11976"/>
          <a:stretch/>
        </p:blipFill>
        <p:spPr bwMode="auto">
          <a:xfrm>
            <a:off x="0" y="462642"/>
            <a:ext cx="9144000" cy="578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772" y="1"/>
            <a:ext cx="9254671" cy="6857999"/>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p:cNvGrpSpPr/>
          <p:nvPr/>
        </p:nvGrpSpPr>
        <p:grpSpPr>
          <a:xfrm>
            <a:off x="299355" y="2362199"/>
            <a:ext cx="8476347" cy="2133600"/>
            <a:chOff x="317499" y="2133600"/>
            <a:chExt cx="8476347" cy="2133600"/>
          </a:xfrm>
        </p:grpSpPr>
        <p:sp>
          <p:nvSpPr>
            <p:cNvPr id="11" name="Rounded Rectangle 10"/>
            <p:cNvSpPr/>
            <p:nvPr/>
          </p:nvSpPr>
          <p:spPr>
            <a:xfrm>
              <a:off x="317500" y="2133600"/>
              <a:ext cx="4161973" cy="9906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411843" y="2367290"/>
              <a:ext cx="39732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University Friendly Terms</a:t>
              </a: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ounded Rectangle 12"/>
            <p:cNvSpPr/>
            <p:nvPr/>
          </p:nvSpPr>
          <p:spPr>
            <a:xfrm>
              <a:off x="4631873" y="2133600"/>
              <a:ext cx="4161973" cy="9906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p:cNvSpPr/>
            <p:nvPr/>
          </p:nvSpPr>
          <p:spPr>
            <a:xfrm>
              <a:off x="317499" y="3276600"/>
              <a:ext cx="4161973" cy="9906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4"/>
            <p:cNvSpPr/>
            <p:nvPr/>
          </p:nvSpPr>
          <p:spPr>
            <a:xfrm>
              <a:off x="4631873" y="3276600"/>
              <a:ext cx="4161973" cy="9906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11842" y="3510290"/>
              <a:ext cx="39732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No Platform Fees</a:t>
              </a: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4726216" y="2367290"/>
              <a:ext cx="39732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Dedicated to Oxford</a:t>
              </a: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4726216" y="3510290"/>
              <a:ext cx="39732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Fundraising Support</a:t>
              </a: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1" y="314959"/>
            <a:ext cx="2326878" cy="114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36601" y="152400"/>
            <a:ext cx="2425699" cy="130809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28807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550" y="142876"/>
            <a:ext cx="8705851" cy="6496050"/>
          </a:xfrm>
          <a:prstGeom prst="rect">
            <a:avLst/>
          </a:prstGeom>
          <a:no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451076" y="3294853"/>
            <a:ext cx="3698019" cy="3170607"/>
          </a:xfrm>
          <a:prstGeom prst="rect">
            <a:avLst/>
          </a:prstGeom>
        </p:spPr>
      </p:pic>
      <p:sp>
        <p:nvSpPr>
          <p:cNvPr id="5" name="Oval 4"/>
          <p:cNvSpPr/>
          <p:nvPr/>
        </p:nvSpPr>
        <p:spPr>
          <a:xfrm>
            <a:off x="366513" y="218891"/>
            <a:ext cx="2571750" cy="2085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002147"/>
                </a:solidFill>
              </a:rPr>
              <a:t>Update on progress</a:t>
            </a:r>
            <a:endParaRPr lang="en-GB" sz="2800" dirty="0">
              <a:solidFill>
                <a:srgbClr val="002147"/>
              </a:solidFill>
            </a:endParaRPr>
          </a:p>
        </p:txBody>
      </p:sp>
      <p:pic>
        <p:nvPicPr>
          <p:cNvPr id="2" name="Picture 1"/>
          <p:cNvPicPr>
            <a:picLocks noChangeAspect="1"/>
          </p:cNvPicPr>
          <p:nvPr/>
        </p:nvPicPr>
        <p:blipFill>
          <a:blip r:embed="rId4"/>
          <a:stretch>
            <a:fillRect/>
          </a:stretch>
        </p:blipFill>
        <p:spPr>
          <a:xfrm>
            <a:off x="3169505" y="213213"/>
            <a:ext cx="3733800" cy="2908174"/>
          </a:xfrm>
          <a:prstGeom prst="rect">
            <a:avLst/>
          </a:prstGeom>
        </p:spPr>
      </p:pic>
      <p:pic>
        <p:nvPicPr>
          <p:cNvPr id="6" name="Picture 5"/>
          <p:cNvPicPr>
            <a:picLocks noChangeAspect="1"/>
          </p:cNvPicPr>
          <p:nvPr/>
        </p:nvPicPr>
        <p:blipFill>
          <a:blip r:embed="rId5"/>
          <a:stretch>
            <a:fillRect/>
          </a:stretch>
        </p:blipFill>
        <p:spPr>
          <a:xfrm>
            <a:off x="4853104" y="2095500"/>
            <a:ext cx="4290896" cy="4875213"/>
          </a:xfrm>
          <a:prstGeom prst="rect">
            <a:avLst/>
          </a:prstGeom>
        </p:spPr>
      </p:pic>
    </p:spTree>
    <p:extLst>
      <p:ext uri="{BB962C8B-B14F-4D97-AF65-F5344CB8AC3E}">
        <p14:creationId xmlns:p14="http://schemas.microsoft.com/office/powerpoint/2010/main" val="26136115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6512" y="-27384"/>
            <a:ext cx="9327577" cy="6885384"/>
            <a:chOff x="-35532" y="37003"/>
            <a:chExt cx="9327577" cy="6885384"/>
          </a:xfrm>
        </p:grpSpPr>
        <p:sp>
          <p:nvSpPr>
            <p:cNvPr id="9" name="TextBox 8"/>
            <p:cNvSpPr txBox="1"/>
            <p:nvPr/>
          </p:nvSpPr>
          <p:spPr>
            <a:xfrm>
              <a:off x="3995936" y="382307"/>
              <a:ext cx="5148063" cy="400110"/>
            </a:xfrm>
            <a:prstGeom prst="rect">
              <a:avLst/>
            </a:prstGeom>
            <a:noFill/>
          </p:spPr>
          <p:txBody>
            <a:bodyPr wrap="square" rtlCol="0">
              <a:spAutoFit/>
            </a:bodyPr>
            <a:lstStyle/>
            <a:p>
              <a:pPr algn="ctr"/>
              <a:r>
                <a:rPr lang="en-GB" sz="2000" b="1" dirty="0" smtClean="0">
                  <a:solidFill>
                    <a:srgbClr val="002060"/>
                  </a:solidFill>
                </a:rPr>
                <a:t>Sponsors From Close Networks</a:t>
              </a:r>
              <a:endParaRPr lang="en-GB" sz="2000" b="1" dirty="0">
                <a:solidFill>
                  <a:srgbClr val="002060"/>
                </a:solidFill>
              </a:endParaRPr>
            </a:p>
          </p:txBody>
        </p:sp>
        <p:sp>
          <p:nvSpPr>
            <p:cNvPr id="10" name="TextBox 9"/>
            <p:cNvSpPr txBox="1"/>
            <p:nvPr/>
          </p:nvSpPr>
          <p:spPr>
            <a:xfrm>
              <a:off x="288933" y="382307"/>
              <a:ext cx="3398879" cy="400110"/>
            </a:xfrm>
            <a:prstGeom prst="rect">
              <a:avLst/>
            </a:prstGeom>
            <a:noFill/>
          </p:spPr>
          <p:txBody>
            <a:bodyPr wrap="none" rtlCol="0">
              <a:spAutoFit/>
            </a:bodyPr>
            <a:lstStyle/>
            <a:p>
              <a:pPr algn="ctr"/>
              <a:r>
                <a:rPr lang="en-GB" sz="2000" b="1" dirty="0" smtClean="0">
                  <a:solidFill>
                    <a:srgbClr val="002060"/>
                  </a:solidFill>
                </a:rPr>
                <a:t>Previously Unknown Sponsors</a:t>
              </a:r>
              <a:endParaRPr lang="en-GB" sz="2000" b="1" dirty="0">
                <a:solidFill>
                  <a:srgbClr val="002060"/>
                </a:solidFill>
              </a:endParaRPr>
            </a:p>
          </p:txBody>
        </p:sp>
        <p:sp>
          <p:nvSpPr>
            <p:cNvPr id="11" name="TextBox 10"/>
            <p:cNvSpPr txBox="1"/>
            <p:nvPr/>
          </p:nvSpPr>
          <p:spPr>
            <a:xfrm>
              <a:off x="787403" y="1124744"/>
              <a:ext cx="2401940" cy="461665"/>
            </a:xfrm>
            <a:prstGeom prst="rect">
              <a:avLst/>
            </a:prstGeom>
            <a:noFill/>
          </p:spPr>
          <p:txBody>
            <a:bodyPr wrap="none" rtlCol="0">
              <a:spAutoFit/>
            </a:bodyPr>
            <a:lstStyle/>
            <a:p>
              <a:r>
                <a:rPr lang="en-GB" sz="2400" b="1" dirty="0" smtClean="0">
                  <a:solidFill>
                    <a:prstClr val="black"/>
                  </a:solidFill>
                </a:rPr>
                <a:t>24% of donations</a:t>
              </a:r>
              <a:endParaRPr lang="en-GB" sz="2400" b="1" dirty="0">
                <a:solidFill>
                  <a:prstClr val="black"/>
                </a:solidFill>
              </a:endParaRPr>
            </a:p>
          </p:txBody>
        </p:sp>
        <p:sp>
          <p:nvSpPr>
            <p:cNvPr id="12" name="TextBox 11"/>
            <p:cNvSpPr txBox="1"/>
            <p:nvPr/>
          </p:nvSpPr>
          <p:spPr>
            <a:xfrm>
              <a:off x="5508104" y="1172344"/>
              <a:ext cx="2401940" cy="461665"/>
            </a:xfrm>
            <a:prstGeom prst="rect">
              <a:avLst/>
            </a:prstGeom>
            <a:noFill/>
          </p:spPr>
          <p:txBody>
            <a:bodyPr wrap="none" rtlCol="0">
              <a:spAutoFit/>
            </a:bodyPr>
            <a:lstStyle/>
            <a:p>
              <a:r>
                <a:rPr lang="en-GB" sz="2400" b="1" dirty="0" smtClean="0">
                  <a:solidFill>
                    <a:prstClr val="black"/>
                  </a:solidFill>
                </a:rPr>
                <a:t>76% of donations</a:t>
              </a:r>
              <a:endParaRPr lang="en-GB" sz="2400" b="1" dirty="0">
                <a:solidFill>
                  <a:prstClr val="black"/>
                </a:solidFill>
              </a:endParaRPr>
            </a:p>
          </p:txBody>
        </p:sp>
        <p:sp>
          <p:nvSpPr>
            <p:cNvPr id="13" name="TextBox 12"/>
            <p:cNvSpPr txBox="1"/>
            <p:nvPr/>
          </p:nvSpPr>
          <p:spPr>
            <a:xfrm>
              <a:off x="1018396" y="1738809"/>
              <a:ext cx="1939955" cy="461665"/>
            </a:xfrm>
            <a:prstGeom prst="rect">
              <a:avLst/>
            </a:prstGeom>
            <a:noFill/>
          </p:spPr>
          <p:txBody>
            <a:bodyPr wrap="none" rtlCol="0">
              <a:spAutoFit/>
            </a:bodyPr>
            <a:lstStyle/>
            <a:p>
              <a:r>
                <a:rPr lang="en-GB" sz="2400" b="1" dirty="0" smtClean="0">
                  <a:solidFill>
                    <a:prstClr val="black"/>
                  </a:solidFill>
                </a:rPr>
                <a:t>Mean: £64.59</a:t>
              </a:r>
              <a:endParaRPr lang="en-GB" sz="2400" b="1" dirty="0">
                <a:solidFill>
                  <a:prstClr val="black"/>
                </a:solidFill>
              </a:endParaRPr>
            </a:p>
          </p:txBody>
        </p:sp>
        <p:sp>
          <p:nvSpPr>
            <p:cNvPr id="14" name="TextBox 13"/>
            <p:cNvSpPr txBox="1"/>
            <p:nvPr/>
          </p:nvSpPr>
          <p:spPr>
            <a:xfrm>
              <a:off x="5739097" y="1762609"/>
              <a:ext cx="2095445" cy="461665"/>
            </a:xfrm>
            <a:prstGeom prst="rect">
              <a:avLst/>
            </a:prstGeom>
            <a:noFill/>
          </p:spPr>
          <p:txBody>
            <a:bodyPr wrap="none" rtlCol="0">
              <a:spAutoFit/>
            </a:bodyPr>
            <a:lstStyle/>
            <a:p>
              <a:r>
                <a:rPr lang="en-GB" sz="2400" b="1" dirty="0" smtClean="0">
                  <a:solidFill>
                    <a:prstClr val="black"/>
                  </a:solidFill>
                </a:rPr>
                <a:t>Mean: £173.52</a:t>
              </a:r>
              <a:endParaRPr lang="en-GB" sz="2400" b="1" dirty="0">
                <a:solidFill>
                  <a:prstClr val="black"/>
                </a:solidFill>
              </a:endParaRPr>
            </a:p>
          </p:txBody>
        </p:sp>
        <p:sp>
          <p:nvSpPr>
            <p:cNvPr id="15" name="TextBox 14"/>
            <p:cNvSpPr txBox="1"/>
            <p:nvPr/>
          </p:nvSpPr>
          <p:spPr>
            <a:xfrm>
              <a:off x="1208352" y="2352874"/>
              <a:ext cx="1560042" cy="461665"/>
            </a:xfrm>
            <a:prstGeom prst="rect">
              <a:avLst/>
            </a:prstGeom>
            <a:noFill/>
          </p:spPr>
          <p:txBody>
            <a:bodyPr wrap="none" rtlCol="0">
              <a:spAutoFit/>
            </a:bodyPr>
            <a:lstStyle/>
            <a:p>
              <a:r>
                <a:rPr lang="en-GB" sz="2400" b="1" dirty="0" smtClean="0">
                  <a:solidFill>
                    <a:prstClr val="black"/>
                  </a:solidFill>
                </a:rPr>
                <a:t>Mode: £25</a:t>
              </a:r>
              <a:endParaRPr lang="en-GB" sz="2400" b="1" dirty="0">
                <a:solidFill>
                  <a:prstClr val="black"/>
                </a:solidFill>
              </a:endParaRPr>
            </a:p>
          </p:txBody>
        </p:sp>
        <p:sp>
          <p:nvSpPr>
            <p:cNvPr id="16" name="TextBox 15"/>
            <p:cNvSpPr txBox="1"/>
            <p:nvPr/>
          </p:nvSpPr>
          <p:spPr>
            <a:xfrm>
              <a:off x="5929053" y="2352873"/>
              <a:ext cx="1560042" cy="461665"/>
            </a:xfrm>
            <a:prstGeom prst="rect">
              <a:avLst/>
            </a:prstGeom>
            <a:noFill/>
          </p:spPr>
          <p:txBody>
            <a:bodyPr wrap="none" rtlCol="0">
              <a:spAutoFit/>
            </a:bodyPr>
            <a:lstStyle/>
            <a:p>
              <a:r>
                <a:rPr lang="en-GB" sz="2400" b="1" dirty="0" smtClean="0">
                  <a:solidFill>
                    <a:prstClr val="black"/>
                  </a:solidFill>
                </a:rPr>
                <a:t>Mode: £25</a:t>
              </a:r>
              <a:endParaRPr lang="en-GB" sz="2400" b="1" dirty="0">
                <a:solidFill>
                  <a:prstClr val="black"/>
                </a:solidFill>
              </a:endParaRPr>
            </a:p>
          </p:txBody>
        </p:sp>
        <p:sp>
          <p:nvSpPr>
            <p:cNvPr id="17" name="Rectangle 16"/>
            <p:cNvSpPr/>
            <p:nvPr/>
          </p:nvSpPr>
          <p:spPr>
            <a:xfrm>
              <a:off x="251520" y="260648"/>
              <a:ext cx="8640960" cy="62646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8" name="Picture 2" descr="https://pbs.twimg.com/media/CrLHdIUWEAAB2pD.jpg:large"/>
            <p:cNvPicPr>
              <a:picLocks noChangeAspect="1" noChangeArrowheads="1"/>
            </p:cNvPicPr>
            <p:nvPr/>
          </p:nvPicPr>
          <p:blipFill rotWithShape="1">
            <a:blip r:embed="rId3">
              <a:extLst>
                <a:ext uri="{28A0092B-C50C-407E-A947-70E740481C1C}">
                  <a14:useLocalDpi xmlns:a14="http://schemas.microsoft.com/office/drawing/2010/main" val="0"/>
                </a:ext>
              </a:extLst>
            </a:blip>
            <a:srcRect l="44017" t="3973" r="2530" b="25805"/>
            <a:stretch/>
          </p:blipFill>
          <p:spPr bwMode="auto">
            <a:xfrm>
              <a:off x="1879696" y="37003"/>
              <a:ext cx="7412349" cy="688538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5532" y="37003"/>
              <a:ext cx="3347864" cy="68853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Fan Heiti Std B" pitchFamily="34" charset="-128"/>
                <a:ea typeface="Adobe Fan Heiti Std B" pitchFamily="34" charset="-128"/>
              </a:endParaRPr>
            </a:p>
          </p:txBody>
        </p:sp>
        <p:sp>
          <p:nvSpPr>
            <p:cNvPr id="20" name="Rectangle 19"/>
            <p:cNvSpPr/>
            <p:nvPr/>
          </p:nvSpPr>
          <p:spPr>
            <a:xfrm>
              <a:off x="179512" y="188640"/>
              <a:ext cx="8784976" cy="6480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213044" y="345304"/>
            <a:ext cx="3098308" cy="6463308"/>
          </a:xfrm>
          <a:prstGeom prst="rect">
            <a:avLst/>
          </a:prstGeom>
          <a:noFill/>
        </p:spPr>
        <p:txBody>
          <a:bodyPr wrap="square" rtlCol="0">
            <a:spAutoFit/>
          </a:bodyPr>
          <a:lstStyle/>
          <a:p>
            <a:pPr algn="ctr"/>
            <a:r>
              <a:rPr lang="en-GB" sz="3600" dirty="0" smtClean="0">
                <a:solidFill>
                  <a:schemeClr val="bg1"/>
                </a:solidFill>
                <a:ea typeface="Adobe Fan Heiti Std B" pitchFamily="34" charset="-128"/>
              </a:rPr>
              <a:t>Benefits</a:t>
            </a:r>
          </a:p>
          <a:p>
            <a:pPr algn="ctr"/>
            <a:endParaRPr lang="en-GB" dirty="0">
              <a:solidFill>
                <a:schemeClr val="bg1"/>
              </a:solidFill>
              <a:ea typeface="Adobe Fan Heiti Std B" pitchFamily="34" charset="-128"/>
            </a:endParaRPr>
          </a:p>
          <a:p>
            <a:r>
              <a:rPr lang="en-GB" dirty="0" smtClean="0">
                <a:solidFill>
                  <a:schemeClr val="bg1"/>
                </a:solidFill>
                <a:ea typeface="Adobe Fan Heiti Std B" pitchFamily="34" charset="-128"/>
              </a:rPr>
              <a:t>Crowdfunding matched by the </a:t>
            </a:r>
            <a:r>
              <a:rPr lang="en-GB" dirty="0" err="1" smtClean="0">
                <a:solidFill>
                  <a:schemeClr val="bg1"/>
                </a:solidFill>
                <a:ea typeface="Adobe Fan Heiti Std B" pitchFamily="34" charset="-128"/>
              </a:rPr>
              <a:t>Wellcome</a:t>
            </a:r>
            <a:r>
              <a:rPr lang="en-GB" dirty="0" smtClean="0">
                <a:solidFill>
                  <a:schemeClr val="bg1"/>
                </a:solidFill>
                <a:ea typeface="Adobe Fan Heiti Std B" pitchFamily="34" charset="-128"/>
              </a:rPr>
              <a:t> Trust ISSF.</a:t>
            </a:r>
          </a:p>
          <a:p>
            <a:endParaRPr lang="en-GB" dirty="0" smtClean="0">
              <a:solidFill>
                <a:schemeClr val="bg1"/>
              </a:solidFill>
              <a:ea typeface="Adobe Fan Heiti Std B" pitchFamily="34" charset="-128"/>
            </a:endParaRPr>
          </a:p>
          <a:p>
            <a:r>
              <a:rPr lang="en-GB" dirty="0" smtClean="0">
                <a:solidFill>
                  <a:schemeClr val="bg1"/>
                </a:solidFill>
                <a:ea typeface="Adobe Fan Heiti Std B" pitchFamily="34" charset="-128"/>
              </a:rPr>
              <a:t>Winner </a:t>
            </a:r>
            <a:r>
              <a:rPr lang="en-GB" dirty="0">
                <a:solidFill>
                  <a:schemeClr val="bg1"/>
                </a:solidFill>
                <a:ea typeface="Adobe Fan Heiti Std B" pitchFamily="34" charset="-128"/>
              </a:rPr>
              <a:t>of the Saving Lives at Birth challenge (cash prize).</a:t>
            </a:r>
          </a:p>
          <a:p>
            <a:endParaRPr lang="en-GB" dirty="0">
              <a:solidFill>
                <a:schemeClr val="bg1"/>
              </a:solidFill>
              <a:ea typeface="Adobe Fan Heiti Std B" pitchFamily="34" charset="-128"/>
            </a:endParaRPr>
          </a:p>
          <a:p>
            <a:r>
              <a:rPr lang="en-GB" dirty="0" smtClean="0">
                <a:solidFill>
                  <a:schemeClr val="bg1"/>
                </a:solidFill>
                <a:ea typeface="Adobe Fan Heiti Std B" pitchFamily="34" charset="-128"/>
              </a:rPr>
              <a:t>Developed a VR demo in partnership with HTC and </a:t>
            </a:r>
            <a:r>
              <a:rPr lang="en-GB" dirty="0" err="1" smtClean="0">
                <a:solidFill>
                  <a:schemeClr val="bg1"/>
                </a:solidFill>
                <a:ea typeface="Adobe Fan Heiti Std B" pitchFamily="34" charset="-128"/>
              </a:rPr>
              <a:t>VRImmersiveEducation</a:t>
            </a:r>
            <a:r>
              <a:rPr lang="en-GB" dirty="0" smtClean="0">
                <a:solidFill>
                  <a:schemeClr val="bg1"/>
                </a:solidFill>
                <a:ea typeface="Adobe Fan Heiti Std B" pitchFamily="34" charset="-128"/>
              </a:rPr>
              <a:t>. Unveiled at CES 2017.</a:t>
            </a:r>
          </a:p>
          <a:p>
            <a:endParaRPr lang="en-GB" dirty="0">
              <a:solidFill>
                <a:schemeClr val="bg1"/>
              </a:solidFill>
              <a:ea typeface="Adobe Fan Heiti Std B" pitchFamily="34" charset="-128"/>
            </a:endParaRPr>
          </a:p>
          <a:p>
            <a:r>
              <a:rPr lang="en-GB" dirty="0">
                <a:solidFill>
                  <a:schemeClr val="bg1"/>
                </a:solidFill>
                <a:ea typeface="Adobe Fan Heiti Std B" pitchFamily="34" charset="-128"/>
              </a:rPr>
              <a:t>Listed on Mashable as one of the 9 most impressive social good innovations. </a:t>
            </a:r>
          </a:p>
          <a:p>
            <a:endParaRPr lang="en-GB" dirty="0" smtClean="0">
              <a:solidFill>
                <a:schemeClr val="bg1"/>
              </a:solidFill>
              <a:ea typeface="Adobe Fan Heiti Std B" pitchFamily="34" charset="-128"/>
            </a:endParaRPr>
          </a:p>
          <a:p>
            <a:r>
              <a:rPr lang="en-GB" dirty="0" smtClean="0">
                <a:solidFill>
                  <a:schemeClr val="bg1"/>
                </a:solidFill>
                <a:ea typeface="Adobe Fan Heiti Std B" pitchFamily="34" charset="-128"/>
              </a:rPr>
              <a:t>Featured in Oxford University Annual Report 2015/16.</a:t>
            </a:r>
          </a:p>
          <a:p>
            <a:pPr algn="ctr"/>
            <a:endParaRPr lang="en-GB" dirty="0">
              <a:solidFill>
                <a:schemeClr val="bg1"/>
              </a:solidFill>
              <a:ea typeface="Adobe Fan Heiti Std B" pitchFamily="34" charset="-128"/>
            </a:endParaRPr>
          </a:p>
          <a:p>
            <a:pPr algn="ctr"/>
            <a:endParaRPr lang="en-GB" dirty="0">
              <a:solidFill>
                <a:schemeClr val="bg1"/>
              </a:solidFill>
              <a:ea typeface="Adobe Fan Heiti Std B" pitchFamily="34" charset="-128"/>
            </a:endParaRPr>
          </a:p>
          <a:p>
            <a:endParaRPr lang="en-GB" dirty="0"/>
          </a:p>
        </p:txBody>
      </p:sp>
    </p:spTree>
    <p:extLst>
      <p:ext uri="{BB962C8B-B14F-4D97-AF65-F5344CB8AC3E}">
        <p14:creationId xmlns:p14="http://schemas.microsoft.com/office/powerpoint/2010/main" val="34692833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3237"/>
            <a:ext cx="9144000" cy="6317672"/>
          </a:xfrm>
        </p:spPr>
        <p:txBody>
          <a:bodyPr>
            <a:normAutofit/>
          </a:bodyPr>
          <a:lstStyle/>
          <a:p>
            <a:pPr marL="0" indent="0">
              <a:buNone/>
            </a:pPr>
            <a:r>
              <a:rPr lang="en-GB" sz="2000" dirty="0" smtClean="0"/>
              <a:t>Clubfoot twitter stats</a:t>
            </a:r>
          </a:p>
          <a:p>
            <a:pPr marL="0" indent="0">
              <a:buNone/>
            </a:pPr>
            <a:r>
              <a:rPr lang="en-GB" sz="2000" dirty="0" err="1" smtClean="0"/>
              <a:t>Ndorms</a:t>
            </a:r>
            <a:r>
              <a:rPr lang="en-GB" sz="2000" dirty="0" smtClean="0"/>
              <a:t>: impressions=142637, engagements =1473, likes=268, </a:t>
            </a:r>
            <a:r>
              <a:rPr lang="en-GB" sz="2000" dirty="0" err="1" smtClean="0"/>
              <a:t>url</a:t>
            </a:r>
            <a:r>
              <a:rPr lang="en-GB" sz="2000" dirty="0" smtClean="0"/>
              <a:t> clicks=152, retweets=278</a:t>
            </a:r>
          </a:p>
          <a:p>
            <a:pPr marL="0" indent="0">
              <a:buNone/>
            </a:pPr>
            <a:r>
              <a:rPr lang="en-GB" sz="2000" dirty="0" smtClean="0"/>
              <a:t>Grace: impressions=2159, engagements=56, likes=37, </a:t>
            </a:r>
            <a:r>
              <a:rPr lang="en-GB" sz="2000" dirty="0" err="1" smtClean="0"/>
              <a:t>url</a:t>
            </a:r>
            <a:r>
              <a:rPr lang="en-GB" sz="2000" dirty="0" smtClean="0"/>
              <a:t> clicks=4, retweets=4</a:t>
            </a:r>
          </a:p>
          <a:p>
            <a:pPr marL="0" indent="0">
              <a:buNone/>
            </a:pPr>
            <a:r>
              <a:rPr lang="en-GB" sz="2000" dirty="0" smtClean="0"/>
              <a:t>Chris Lavy: impressions=23716, engagements=394, likes=153, </a:t>
            </a:r>
            <a:r>
              <a:rPr lang="en-GB" sz="2000" dirty="0" err="1" smtClean="0"/>
              <a:t>url</a:t>
            </a:r>
            <a:r>
              <a:rPr lang="en-GB" sz="2000" dirty="0" smtClean="0"/>
              <a:t> clicks=35, retweets=67</a:t>
            </a:r>
          </a:p>
          <a:p>
            <a:pPr marL="0" indent="0">
              <a:buNone/>
            </a:pPr>
            <a:r>
              <a:rPr lang="en-GB" sz="2000" dirty="0" err="1" smtClean="0"/>
              <a:t>Oxreach</a:t>
            </a:r>
            <a:r>
              <a:rPr lang="en-GB" sz="2000" dirty="0" smtClean="0"/>
              <a:t>: impressions=123137, engagements=1714, likes=301, </a:t>
            </a:r>
            <a:r>
              <a:rPr lang="en-GB" sz="2000" dirty="0" err="1" smtClean="0"/>
              <a:t>url</a:t>
            </a:r>
            <a:r>
              <a:rPr lang="en-GB" sz="2000" dirty="0" smtClean="0"/>
              <a:t> clicks=316, retweets=199</a:t>
            </a:r>
          </a:p>
          <a:p>
            <a:pPr marL="0" indent="0">
              <a:buNone/>
            </a:pPr>
            <a:r>
              <a:rPr lang="en-GB" sz="2000" dirty="0" err="1" smtClean="0"/>
              <a:t>UoO</a:t>
            </a:r>
            <a:r>
              <a:rPr lang="en-GB" sz="2000" dirty="0" smtClean="0"/>
              <a:t>: impressions=149960, engagements=1253, likes=200, </a:t>
            </a:r>
            <a:r>
              <a:rPr lang="en-GB" sz="2000" dirty="0" err="1" smtClean="0"/>
              <a:t>url</a:t>
            </a:r>
            <a:r>
              <a:rPr lang="en-GB" sz="2000" dirty="0" smtClean="0"/>
              <a:t> clicks=179, retweets=140</a:t>
            </a:r>
          </a:p>
          <a:p>
            <a:pPr marL="0" indent="0">
              <a:buNone/>
            </a:pPr>
            <a:r>
              <a:rPr lang="en-GB" sz="2000" dirty="0" smtClean="0"/>
              <a:t>Total twitter: impressions=441609, engagements=4890, likes=959, </a:t>
            </a:r>
            <a:r>
              <a:rPr lang="en-GB" sz="2000" dirty="0" err="1" smtClean="0"/>
              <a:t>url</a:t>
            </a:r>
            <a:r>
              <a:rPr lang="en-GB" sz="2000" dirty="0" smtClean="0"/>
              <a:t> clicks=686, retweets=688</a:t>
            </a:r>
          </a:p>
          <a:p>
            <a:pPr marL="0" indent="0">
              <a:buNone/>
            </a:pPr>
            <a:r>
              <a:rPr lang="en-GB" sz="2000" dirty="0" smtClean="0"/>
              <a:t>Total twitter plus </a:t>
            </a:r>
            <a:r>
              <a:rPr lang="en-GB" sz="2000" dirty="0" err="1" smtClean="0"/>
              <a:t>facebook</a:t>
            </a:r>
            <a:r>
              <a:rPr lang="en-GB" sz="2000" dirty="0" smtClean="0"/>
              <a:t>, ox.ac.uk: impressions=354310+441609=795919, engagements=4890+4606=9496, Clicks=686+2836+3286=6808, retweets/shares=688</a:t>
            </a:r>
            <a:endParaRPr lang="en-GB" sz="2000" dirty="0"/>
          </a:p>
        </p:txBody>
      </p:sp>
    </p:spTree>
    <p:extLst>
      <p:ext uri="{BB962C8B-B14F-4D97-AF65-F5344CB8AC3E}">
        <p14:creationId xmlns:p14="http://schemas.microsoft.com/office/powerpoint/2010/main" val="2574016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61" t="6953" r="25630" b="12095"/>
          <a:stretch/>
        </p:blipFill>
        <p:spPr bwMode="auto">
          <a:xfrm>
            <a:off x="0" y="476671"/>
            <a:ext cx="9144000" cy="577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6057" y="476671"/>
            <a:ext cx="2645229" cy="106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04" y="360401"/>
            <a:ext cx="1542368" cy="75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77153" y="3432748"/>
            <a:ext cx="7668000" cy="1918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147"/>
                </a:solidFill>
                <a:effectLst/>
                <a:uLnTx/>
                <a:uFillTx/>
                <a:latin typeface="Calibri"/>
                <a:ea typeface="+mn-ea"/>
                <a:cs typeface="+mn-cs"/>
              </a:rPr>
              <a:t>Life-saving Instruction For Emergencies</a:t>
            </a:r>
            <a:endParaRPr kumimoji="0" lang="en-GB" sz="2400" b="1" i="0" u="none" strike="noStrike" kern="1200" cap="none" spc="0" normalizeH="0" baseline="0" noProof="0" dirty="0">
              <a:ln>
                <a:noFill/>
              </a:ln>
              <a:solidFill>
                <a:srgbClr val="002147"/>
              </a:solidFill>
              <a:effectLst/>
              <a:uLnTx/>
              <a:uFillTx/>
              <a:latin typeface="Calibri"/>
              <a:ea typeface="+mn-ea"/>
              <a:cs typeface="+mn-cs"/>
            </a:endParaRPr>
          </a:p>
        </p:txBody>
      </p:sp>
      <p:pic>
        <p:nvPicPr>
          <p:cNvPr id="5" name="Picture 2" descr="Image result for hubbub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8289" y="2432022"/>
            <a:ext cx="2203959" cy="735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t services ox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1153" y="2342680"/>
            <a:ext cx="777876" cy="7778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1520" y="260648"/>
            <a:ext cx="8640960" cy="626469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83808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6700" cy="6858000"/>
          </a:xfrm>
          <a:prstGeom prst="rect">
            <a:avLst/>
          </a:prstGeom>
        </p:spPr>
      </p:pic>
      <p:sp>
        <p:nvSpPr>
          <p:cNvPr id="3" name="TextBox 2"/>
          <p:cNvSpPr txBox="1"/>
          <p:nvPr/>
        </p:nvSpPr>
        <p:spPr>
          <a:xfrm>
            <a:off x="266700" y="444500"/>
            <a:ext cx="83312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In Sub-Saharan Africa 1 million babies die within the first 28 days </a:t>
            </a: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5276850" y="2044004"/>
            <a:ext cx="3321050"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FF0000"/>
                </a:solidFill>
                <a:effectLst/>
                <a:uLnTx/>
                <a:uFillTx/>
                <a:latin typeface="Calibri"/>
                <a:ea typeface="+mn-ea"/>
                <a:cs typeface="+mn-cs"/>
              </a:rPr>
              <a:t>620,000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white"/>
                </a:solidFill>
                <a:effectLst/>
                <a:uLnTx/>
                <a:uFillTx/>
                <a:latin typeface="Calibri"/>
                <a:ea typeface="+mn-ea"/>
                <a:cs typeface="+mn-cs"/>
              </a:rPr>
              <a:t>of these deaths could be avoided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white"/>
                </a:solidFill>
                <a:effectLst/>
                <a:uLnTx/>
                <a:uFillTx/>
                <a:latin typeface="Calibri"/>
                <a:ea typeface="+mn-ea"/>
                <a:cs typeface="+mn-cs"/>
              </a:rPr>
              <a:t>(WHO)</a:t>
            </a:r>
            <a:endParaRPr kumimoji="0" lang="en-GB"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80709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Projects\10543 The Health Emergency Learning Platform (HELP)\Marketing - red\Folder\Postcard\MultiLayers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6" r="2321"/>
          <a:stretch/>
        </p:blipFill>
        <p:spPr bwMode="auto">
          <a:xfrm>
            <a:off x="-7620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9748" y="271534"/>
            <a:ext cx="8640960" cy="62646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descr="I:\Projects\10543 The Health Emergency Learning Platform (HELP)\LIFEPost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17925">
            <a:off x="409971" y="142845"/>
            <a:ext cx="2617496" cy="3701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139952" y="404664"/>
            <a:ext cx="4608512" cy="720080"/>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alibri"/>
                <a:ea typeface="+mn-ea"/>
                <a:cs typeface="+mn-cs"/>
              </a:rPr>
              <a:t>£63,126 from 178 donors</a:t>
            </a:r>
            <a:endParaRPr kumimoji="0" lang="en-GB"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Rounded Rectangle 5"/>
          <p:cNvSpPr/>
          <p:nvPr/>
        </p:nvSpPr>
        <p:spPr>
          <a:xfrm>
            <a:off x="4139952" y="1268866"/>
            <a:ext cx="4608512" cy="2073424"/>
          </a:xfrm>
          <a:prstGeom prst="roundRect">
            <a:avLst>
              <a:gd name="adj" fmla="val 9444"/>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smtClean="0">
                <a:ln>
                  <a:noFill/>
                </a:ln>
                <a:solidFill>
                  <a:srgbClr val="002060"/>
                </a:solidFill>
                <a:effectLst/>
                <a:uLnTx/>
                <a:uFillTx/>
                <a:latin typeface="Calibri"/>
                <a:ea typeface="+mn-ea"/>
                <a:cs typeface="+mn-cs"/>
              </a:rPr>
              <a:t>A game delivered on low-cost smartphones to give healthcare workers the up-to-date knowledge they need to provide life-saving treatment</a:t>
            </a:r>
            <a:endParaRPr kumimoji="0" lang="en-GB" sz="240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Rounded Rectangle 6"/>
          <p:cNvSpPr/>
          <p:nvPr/>
        </p:nvSpPr>
        <p:spPr>
          <a:xfrm>
            <a:off x="4139952" y="3613824"/>
            <a:ext cx="4608512" cy="720080"/>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2060"/>
                </a:solidFill>
                <a:latin typeface="Calibri"/>
              </a:rPr>
              <a:t>75% new </a:t>
            </a:r>
            <a:r>
              <a:rPr kumimoji="0" lang="en-GB" sz="2400" b="1" i="0" u="none" strike="noStrike" kern="1200" cap="none" spc="0" normalizeH="0" baseline="0" noProof="0" dirty="0" smtClean="0">
                <a:ln>
                  <a:noFill/>
                </a:ln>
                <a:solidFill>
                  <a:srgbClr val="002060"/>
                </a:solidFill>
                <a:effectLst/>
                <a:uLnTx/>
                <a:uFillTx/>
                <a:latin typeface="Calibri"/>
                <a:ea typeface="+mn-ea"/>
                <a:cs typeface="+mn-cs"/>
              </a:rPr>
              <a:t>donors</a:t>
            </a:r>
            <a:endParaRPr kumimoji="0" lang="en-GB"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8" name="Rounded Rectangle 7"/>
          <p:cNvSpPr/>
          <p:nvPr/>
        </p:nvSpPr>
        <p:spPr>
          <a:xfrm>
            <a:off x="4139952" y="4505304"/>
            <a:ext cx="4608512" cy="880511"/>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2060"/>
                </a:solidFill>
                <a:latin typeface="Calibri"/>
              </a:rPr>
              <a:t>0.63% view to donor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2060"/>
                </a:solidFill>
                <a:latin typeface="Calibri"/>
              </a:rPr>
              <a:t>conversion rate</a:t>
            </a:r>
            <a:endParaRPr kumimoji="0" lang="en-GB" sz="2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413994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61" t="6953" r="25630" b="12095"/>
          <a:stretch/>
        </p:blipFill>
        <p:spPr bwMode="auto">
          <a:xfrm>
            <a:off x="0" y="476671"/>
            <a:ext cx="9144000" cy="577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6057" y="476671"/>
            <a:ext cx="2645229" cy="106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04" y="360401"/>
            <a:ext cx="1542368" cy="75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77153" y="3432748"/>
            <a:ext cx="7668000" cy="1918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147"/>
                </a:solidFill>
                <a:effectLst/>
                <a:uLnTx/>
                <a:uFillTx/>
                <a:latin typeface="Calibri"/>
                <a:ea typeface="+mn-ea"/>
                <a:cs typeface="+mn-cs"/>
              </a:rPr>
              <a:t>The African Clubfoot Project</a:t>
            </a:r>
            <a:endParaRPr kumimoji="0" lang="en-GB" sz="2400" b="1" i="0" u="none" strike="noStrike" kern="1200" cap="none" spc="0" normalizeH="0" baseline="0" noProof="0" dirty="0">
              <a:ln>
                <a:noFill/>
              </a:ln>
              <a:solidFill>
                <a:srgbClr val="002147"/>
              </a:solidFill>
              <a:effectLst/>
              <a:uLnTx/>
              <a:uFillTx/>
              <a:latin typeface="Calibri"/>
              <a:ea typeface="+mn-ea"/>
              <a:cs typeface="+mn-cs"/>
            </a:endParaRPr>
          </a:p>
        </p:txBody>
      </p:sp>
      <p:pic>
        <p:nvPicPr>
          <p:cNvPr id="5" name="Picture 2" descr="Image result for hubbub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8289" y="2432022"/>
            <a:ext cx="2203959" cy="735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t services ox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1153" y="2342680"/>
            <a:ext cx="777876" cy="7778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1520" y="260648"/>
            <a:ext cx="8640960" cy="626469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3040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oer\AppData\Local\Microsoft\Windows\Temporary Internet Files\Content.Outlook\RGRN5IH0\FootLight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172"/>
          <a:stretch/>
        </p:blipFill>
        <p:spPr bwMode="auto">
          <a:xfrm>
            <a:off x="1" y="-27384"/>
            <a:ext cx="9144000" cy="68800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51520" y="332656"/>
            <a:ext cx="6203032" cy="1143000"/>
          </a:xfrm>
        </p:spPr>
        <p:txBody>
          <a:bodyPr>
            <a:noAutofit/>
          </a:bodyPr>
          <a:lstStyle/>
          <a:p>
            <a:r>
              <a:rPr lang="en-GB" sz="2800" b="1" dirty="0" smtClean="0"/>
              <a:t>Clubfoot Training</a:t>
            </a:r>
            <a:endParaRPr lang="en-GB" sz="2800" b="1" dirty="0"/>
          </a:p>
        </p:txBody>
      </p:sp>
      <p:sp>
        <p:nvSpPr>
          <p:cNvPr id="6" name="Rectangle 5"/>
          <p:cNvSpPr/>
          <p:nvPr/>
        </p:nvSpPr>
        <p:spPr>
          <a:xfrm>
            <a:off x="406046" y="2008737"/>
            <a:ext cx="468052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More than </a:t>
            </a: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30,000 </a:t>
            </a: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children in Africa are born with clubfoot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Many thousands of these children get no treatment, as it is simply not available where they live. </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251520" y="260648"/>
            <a:ext cx="8640960" cy="62646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90113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2388</TotalTime>
  <Words>1417</Words>
  <Application>Microsoft Office PowerPoint</Application>
  <PresentationFormat>On-screen Show (4:3)</PresentationFormat>
  <Paragraphs>374</Paragraphs>
  <Slides>42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Adobe Fan Heiti Std B</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Clubfoot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Highest Impression Tweets during campaigns</vt:lpstr>
      <vt:lpstr>PowerPoint Presentation</vt:lpstr>
      <vt:lpstr>Highest  Engagements</vt:lpstr>
      <vt:lpstr>PowerPoint Presentation</vt:lpstr>
      <vt:lpstr>Engage with potential donors</vt:lpstr>
      <vt:lpstr>PowerPoint Presentation</vt:lpstr>
      <vt:lpstr>PowerPoint Presentation</vt:lpstr>
      <vt:lpstr>PowerPoint Presentation</vt:lpstr>
      <vt:lpstr>PowerPoint Presentation</vt:lpstr>
      <vt:lpstr>Create a video &amp; extra milestone  videos</vt:lpstr>
      <vt:lpstr>PowerPoint Presentation</vt:lpstr>
      <vt:lpstr>PowerPoint Presentation</vt:lpstr>
      <vt:lpstr>PowerPoint Presentation</vt:lpstr>
      <vt:lpstr>Our first tweet</vt:lpstr>
      <vt:lpstr>PowerPoint Presentation</vt:lpstr>
      <vt:lpstr>Highest Impressions</vt:lpstr>
      <vt:lpstr>Highest Retweets</vt:lpstr>
      <vt:lpstr>Highest Likes</vt:lpstr>
      <vt:lpstr>Highest URL click</vt:lpstr>
      <vt:lpstr>Highest Retweets</vt:lpstr>
      <vt:lpstr>PowerPoint Presentation</vt:lpstr>
      <vt:lpstr>PowerPoint Presentation</vt:lpstr>
      <vt:lpstr>PowerPoint Presentation</vt:lpstr>
    </vt:vector>
  </TitlesOfParts>
  <Company>Isis Innovation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Reich</dc:creator>
  <cp:lastModifiedBy>Philippa Nuttall</cp:lastModifiedBy>
  <cp:revision>195</cp:revision>
  <cp:lastPrinted>2017-04-10T08:59:01Z</cp:lastPrinted>
  <dcterms:created xsi:type="dcterms:W3CDTF">2016-05-26T13:21:59Z</dcterms:created>
  <dcterms:modified xsi:type="dcterms:W3CDTF">2017-04-10T11:00:02Z</dcterms:modified>
</cp:coreProperties>
</file>