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65" r:id="rId2"/>
    <p:sldId id="305" r:id="rId3"/>
    <p:sldId id="308" r:id="rId4"/>
    <p:sldId id="309" r:id="rId5"/>
    <p:sldId id="306" r:id="rId6"/>
    <p:sldId id="310" r:id="rId7"/>
    <p:sldId id="312" r:id="rId8"/>
    <p:sldId id="315" r:id="rId9"/>
    <p:sldId id="344" r:id="rId10"/>
    <p:sldId id="314" r:id="rId11"/>
    <p:sldId id="322" r:id="rId12"/>
    <p:sldId id="317" r:id="rId13"/>
    <p:sldId id="318" r:id="rId14"/>
    <p:sldId id="332" r:id="rId15"/>
    <p:sldId id="321" r:id="rId16"/>
    <p:sldId id="325" r:id="rId17"/>
    <p:sldId id="323" r:id="rId18"/>
    <p:sldId id="324" r:id="rId19"/>
    <p:sldId id="328" r:id="rId20"/>
    <p:sldId id="346" r:id="rId21"/>
    <p:sldId id="316" r:id="rId22"/>
    <p:sldId id="327" r:id="rId23"/>
    <p:sldId id="334" r:id="rId24"/>
    <p:sldId id="347" r:id="rId25"/>
  </p:sldIdLst>
  <p:sldSz cx="8640763" cy="6483350"/>
  <p:notesSz cx="6858000" cy="9144000"/>
  <p:defaultTextStyle>
    <a:defPPr>
      <a:defRPr lang="en-US"/>
    </a:defPPr>
    <a:lvl1pPr marL="0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32100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64199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296299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728399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160499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592598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024698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456798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32" autoAdjust="0"/>
    <p:restoredTop sz="94660"/>
  </p:normalViewPr>
  <p:slideViewPr>
    <p:cSldViewPr snapToGrid="0" snapToObjects="1">
      <p:cViewPr varScale="1">
        <p:scale>
          <a:sx n="196" d="100"/>
          <a:sy n="196" d="100"/>
        </p:scale>
        <p:origin x="-624" y="-104"/>
      </p:cViewPr>
      <p:guideLst>
        <p:guide orient="horz" pos="2042"/>
        <p:guide pos="272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5CB881-679B-2442-912F-4556BF50E065}" type="datetimeFigureOut">
              <a:rPr lang="en-US" smtClean="0"/>
              <a:t>01/05/2014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68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6A54BC-6818-4E43-882A-6ACE4E9FA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986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A54BC-6818-4E43-882A-6ACE4E9FAA0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791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57" y="2014041"/>
            <a:ext cx="7344649" cy="1389718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6115" y="3673898"/>
            <a:ext cx="6048534" cy="16568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32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641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962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28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60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92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24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56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667E6-D125-2E49-A5FF-4E0DB677CE14}" type="datetimeFigureOut">
              <a:rPr lang="en-US" smtClean="0"/>
              <a:t>01/05/2014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5493B-F4DA-CE43-9F5C-58AC28A86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710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667E6-D125-2E49-A5FF-4E0DB677CE14}" type="datetimeFigureOut">
              <a:rPr lang="en-US" smtClean="0"/>
              <a:t>01/05/2014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5493B-F4DA-CE43-9F5C-58AC28A86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85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21023" y="246127"/>
            <a:ext cx="1836162" cy="5228702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8036" y="246127"/>
            <a:ext cx="5368975" cy="5228702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667E6-D125-2E49-A5FF-4E0DB677CE14}" type="datetimeFigureOut">
              <a:rPr lang="en-US" smtClean="0"/>
              <a:t>01/05/2014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5493B-F4DA-CE43-9F5C-58AC28A86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822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667E6-D125-2E49-A5FF-4E0DB677CE14}" type="datetimeFigureOut">
              <a:rPr lang="en-US" smtClean="0"/>
              <a:t>01/05/2014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5493B-F4DA-CE43-9F5C-58AC28A86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851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561" y="4166153"/>
            <a:ext cx="7344649" cy="1287665"/>
          </a:xfrm>
        </p:spPr>
        <p:txBody>
          <a:bodyPr anchor="t"/>
          <a:lstStyle>
            <a:lvl1pPr algn="l">
              <a:defRPr sz="38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561" y="2747921"/>
            <a:ext cx="7344649" cy="1418232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321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6419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9629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2839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16049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59259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02469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45679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667E6-D125-2E49-A5FF-4E0DB677CE14}" type="datetimeFigureOut">
              <a:rPr lang="en-US" smtClean="0"/>
              <a:t>01/05/2014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5493B-F4DA-CE43-9F5C-58AC28A86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529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8036" y="1430240"/>
            <a:ext cx="3601819" cy="4044589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53868" y="1430240"/>
            <a:ext cx="3603318" cy="4044589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667E6-D125-2E49-A5FF-4E0DB677CE14}" type="datetimeFigureOut">
              <a:rPr lang="en-US" smtClean="0"/>
              <a:t>01/05/2014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5493B-F4DA-CE43-9F5C-58AC28A86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527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38" y="259635"/>
            <a:ext cx="7776687" cy="1080558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38" y="1451250"/>
            <a:ext cx="3817838" cy="60481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2100" indent="0">
              <a:buNone/>
              <a:defRPr sz="1900" b="1"/>
            </a:lvl2pPr>
            <a:lvl3pPr marL="864199" indent="0">
              <a:buNone/>
              <a:defRPr sz="1700" b="1"/>
            </a:lvl3pPr>
            <a:lvl4pPr marL="1296299" indent="0">
              <a:buNone/>
              <a:defRPr sz="1500" b="1"/>
            </a:lvl4pPr>
            <a:lvl5pPr marL="1728399" indent="0">
              <a:buNone/>
              <a:defRPr sz="1500" b="1"/>
            </a:lvl5pPr>
            <a:lvl6pPr marL="2160499" indent="0">
              <a:buNone/>
              <a:defRPr sz="1500" b="1"/>
            </a:lvl6pPr>
            <a:lvl7pPr marL="2592598" indent="0">
              <a:buNone/>
              <a:defRPr sz="1500" b="1"/>
            </a:lvl7pPr>
            <a:lvl8pPr marL="3024698" indent="0">
              <a:buNone/>
              <a:defRPr sz="1500" b="1"/>
            </a:lvl8pPr>
            <a:lvl9pPr marL="3456798" indent="0">
              <a:buNone/>
              <a:defRPr sz="15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038" y="2056062"/>
            <a:ext cx="3817838" cy="3735431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89388" y="1451250"/>
            <a:ext cx="3819337" cy="60481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2100" indent="0">
              <a:buNone/>
              <a:defRPr sz="1900" b="1"/>
            </a:lvl2pPr>
            <a:lvl3pPr marL="864199" indent="0">
              <a:buNone/>
              <a:defRPr sz="1700" b="1"/>
            </a:lvl3pPr>
            <a:lvl4pPr marL="1296299" indent="0">
              <a:buNone/>
              <a:defRPr sz="1500" b="1"/>
            </a:lvl4pPr>
            <a:lvl5pPr marL="1728399" indent="0">
              <a:buNone/>
              <a:defRPr sz="1500" b="1"/>
            </a:lvl5pPr>
            <a:lvl6pPr marL="2160499" indent="0">
              <a:buNone/>
              <a:defRPr sz="1500" b="1"/>
            </a:lvl6pPr>
            <a:lvl7pPr marL="2592598" indent="0">
              <a:buNone/>
              <a:defRPr sz="1500" b="1"/>
            </a:lvl7pPr>
            <a:lvl8pPr marL="3024698" indent="0">
              <a:buNone/>
              <a:defRPr sz="1500" b="1"/>
            </a:lvl8pPr>
            <a:lvl9pPr marL="3456798" indent="0">
              <a:buNone/>
              <a:defRPr sz="15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89388" y="2056062"/>
            <a:ext cx="3819337" cy="3735431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667E6-D125-2E49-A5FF-4E0DB677CE14}" type="datetimeFigureOut">
              <a:rPr lang="en-US" smtClean="0"/>
              <a:t>01/05/2014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5493B-F4DA-CE43-9F5C-58AC28A86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262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667E6-D125-2E49-A5FF-4E0DB677CE14}" type="datetimeFigureOut">
              <a:rPr lang="en-US" smtClean="0"/>
              <a:t>01/05/2014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5493B-F4DA-CE43-9F5C-58AC28A86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615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667E6-D125-2E49-A5FF-4E0DB677CE14}" type="datetimeFigureOut">
              <a:rPr lang="en-US" smtClean="0"/>
              <a:t>01/05/2014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5493B-F4DA-CE43-9F5C-58AC28A86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905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39" y="258133"/>
            <a:ext cx="2842751" cy="1098568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8298" y="258134"/>
            <a:ext cx="4830427" cy="5533360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2039" y="1356701"/>
            <a:ext cx="2842751" cy="4434792"/>
          </a:xfrm>
        </p:spPr>
        <p:txBody>
          <a:bodyPr/>
          <a:lstStyle>
            <a:lvl1pPr marL="0" indent="0">
              <a:buNone/>
              <a:defRPr sz="1300"/>
            </a:lvl1pPr>
            <a:lvl2pPr marL="432100" indent="0">
              <a:buNone/>
              <a:defRPr sz="1100"/>
            </a:lvl2pPr>
            <a:lvl3pPr marL="864199" indent="0">
              <a:buNone/>
              <a:defRPr sz="900"/>
            </a:lvl3pPr>
            <a:lvl4pPr marL="1296299" indent="0">
              <a:buNone/>
              <a:defRPr sz="900"/>
            </a:lvl4pPr>
            <a:lvl5pPr marL="1728399" indent="0">
              <a:buNone/>
              <a:defRPr sz="900"/>
            </a:lvl5pPr>
            <a:lvl6pPr marL="2160499" indent="0">
              <a:buNone/>
              <a:defRPr sz="900"/>
            </a:lvl6pPr>
            <a:lvl7pPr marL="2592598" indent="0">
              <a:buNone/>
              <a:defRPr sz="900"/>
            </a:lvl7pPr>
            <a:lvl8pPr marL="3024698" indent="0">
              <a:buNone/>
              <a:defRPr sz="900"/>
            </a:lvl8pPr>
            <a:lvl9pPr marL="3456798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667E6-D125-2E49-A5FF-4E0DB677CE14}" type="datetimeFigureOut">
              <a:rPr lang="en-US" smtClean="0"/>
              <a:t>01/05/2014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5493B-F4DA-CE43-9F5C-58AC28A86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890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650" y="4538345"/>
            <a:ext cx="5184458" cy="535777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93650" y="579299"/>
            <a:ext cx="5184458" cy="3890010"/>
          </a:xfrm>
        </p:spPr>
        <p:txBody>
          <a:bodyPr/>
          <a:lstStyle>
            <a:lvl1pPr marL="0" indent="0">
              <a:buNone/>
              <a:defRPr sz="3000"/>
            </a:lvl1pPr>
            <a:lvl2pPr marL="432100" indent="0">
              <a:buNone/>
              <a:defRPr sz="2600"/>
            </a:lvl2pPr>
            <a:lvl3pPr marL="864199" indent="0">
              <a:buNone/>
              <a:defRPr sz="2300"/>
            </a:lvl3pPr>
            <a:lvl4pPr marL="1296299" indent="0">
              <a:buNone/>
              <a:defRPr sz="1900"/>
            </a:lvl4pPr>
            <a:lvl5pPr marL="1728399" indent="0">
              <a:buNone/>
              <a:defRPr sz="1900"/>
            </a:lvl5pPr>
            <a:lvl6pPr marL="2160499" indent="0">
              <a:buNone/>
              <a:defRPr sz="1900"/>
            </a:lvl6pPr>
            <a:lvl7pPr marL="2592598" indent="0">
              <a:buNone/>
              <a:defRPr sz="1900"/>
            </a:lvl7pPr>
            <a:lvl8pPr marL="3024698" indent="0">
              <a:buNone/>
              <a:defRPr sz="1900"/>
            </a:lvl8pPr>
            <a:lvl9pPr marL="3456798" indent="0">
              <a:buNone/>
              <a:defRPr sz="1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93650" y="5074122"/>
            <a:ext cx="5184458" cy="760893"/>
          </a:xfrm>
        </p:spPr>
        <p:txBody>
          <a:bodyPr/>
          <a:lstStyle>
            <a:lvl1pPr marL="0" indent="0">
              <a:buNone/>
              <a:defRPr sz="1300"/>
            </a:lvl1pPr>
            <a:lvl2pPr marL="432100" indent="0">
              <a:buNone/>
              <a:defRPr sz="1100"/>
            </a:lvl2pPr>
            <a:lvl3pPr marL="864199" indent="0">
              <a:buNone/>
              <a:defRPr sz="900"/>
            </a:lvl3pPr>
            <a:lvl4pPr marL="1296299" indent="0">
              <a:buNone/>
              <a:defRPr sz="900"/>
            </a:lvl4pPr>
            <a:lvl5pPr marL="1728399" indent="0">
              <a:buNone/>
              <a:defRPr sz="900"/>
            </a:lvl5pPr>
            <a:lvl6pPr marL="2160499" indent="0">
              <a:buNone/>
              <a:defRPr sz="900"/>
            </a:lvl6pPr>
            <a:lvl7pPr marL="2592598" indent="0">
              <a:buNone/>
              <a:defRPr sz="900"/>
            </a:lvl7pPr>
            <a:lvl8pPr marL="3024698" indent="0">
              <a:buNone/>
              <a:defRPr sz="900"/>
            </a:lvl8pPr>
            <a:lvl9pPr marL="3456798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667E6-D125-2E49-A5FF-4E0DB677CE14}" type="datetimeFigureOut">
              <a:rPr lang="en-US" smtClean="0"/>
              <a:t>01/05/2014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5493B-F4DA-CE43-9F5C-58AC28A86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996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2038" y="259635"/>
            <a:ext cx="7776687" cy="1080558"/>
          </a:xfrm>
          <a:prstGeom prst="rect">
            <a:avLst/>
          </a:prstGeom>
        </p:spPr>
        <p:txBody>
          <a:bodyPr vert="horz" lIns="86420" tIns="43210" rIns="86420" bIns="4321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38" y="1512782"/>
            <a:ext cx="7776687" cy="4278711"/>
          </a:xfrm>
          <a:prstGeom prst="rect">
            <a:avLst/>
          </a:prstGeom>
        </p:spPr>
        <p:txBody>
          <a:bodyPr vert="horz" lIns="86420" tIns="43210" rIns="86420" bIns="4321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32038" y="6009106"/>
            <a:ext cx="2016178" cy="345178"/>
          </a:xfrm>
          <a:prstGeom prst="rect">
            <a:avLst/>
          </a:prstGeom>
        </p:spPr>
        <p:txBody>
          <a:bodyPr vert="horz" lIns="86420" tIns="43210" rIns="86420" bIns="4321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667E6-D125-2E49-A5FF-4E0DB677CE14}" type="datetimeFigureOut">
              <a:rPr lang="en-US" smtClean="0"/>
              <a:t>01/05/2014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52261" y="6009106"/>
            <a:ext cx="2736242" cy="345178"/>
          </a:xfrm>
          <a:prstGeom prst="rect">
            <a:avLst/>
          </a:prstGeom>
        </p:spPr>
        <p:txBody>
          <a:bodyPr vert="horz" lIns="86420" tIns="43210" rIns="86420" bIns="4321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92547" y="6009106"/>
            <a:ext cx="2016178" cy="345178"/>
          </a:xfrm>
          <a:prstGeom prst="rect">
            <a:avLst/>
          </a:prstGeom>
        </p:spPr>
        <p:txBody>
          <a:bodyPr vert="horz" lIns="86420" tIns="43210" rIns="86420" bIns="4321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5493B-F4DA-CE43-9F5C-58AC28A86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942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2100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4075" indent="-324075" algn="l" defTabSz="4321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02162" indent="-270062" algn="l" defTabSz="432100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249" indent="-216050" algn="l" defTabSz="43210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12349" indent="-216050" algn="l" defTabSz="432100" rtl="0" eaLnBrk="1" latinLnBrk="0" hangingPunct="1">
        <a:spcBef>
          <a:spcPct val="20000"/>
        </a:spcBef>
        <a:buFont typeface="Arial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44449" indent="-216050" algn="l" defTabSz="432100" rtl="0" eaLnBrk="1" latinLnBrk="0" hangingPunct="1">
        <a:spcBef>
          <a:spcPct val="20000"/>
        </a:spcBef>
        <a:buFont typeface="Arial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5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086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407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8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2100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1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2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83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4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598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4698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798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3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hyperlink" Target="http://www.ox.ac.uk/research/research-impact/impact-films" TargetMode="External"/><Relationship Id="rId5" Type="http://schemas.openxmlformats.org/officeDocument/2006/relationships/hyperlink" Target="http://www.ox.ac.uk/news-and-events/The-University-Year" TargetMode="External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ox.ac.uk/about/introducing_oxford/annual_review/index.html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g"/><Relationship Id="rId3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hyperlink" Target="http://tomfishburne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8.png"/><Relationship Id="rId7" Type="http://schemas.openxmlformats.org/officeDocument/2006/relationships/image" Target="../media/image11.png"/><Relationship Id="rId8" Type="http://schemas.openxmlformats.org/officeDocument/2006/relationships/image" Target="../media/image12.jpeg"/><Relationship Id="rId9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xford Blue Cover Imag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65487" y="1269506"/>
            <a:ext cx="10439605" cy="52138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2511" y="535018"/>
            <a:ext cx="50402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FoundrySterling-Book"/>
              </a:rPr>
              <a:t>Public Affairs Directorate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79217" y="2016126"/>
            <a:ext cx="4103160" cy="1417005"/>
          </a:xfrm>
          <a:prstGeom prst="rect">
            <a:avLst/>
          </a:prstGeom>
          <a:solidFill>
            <a:srgbClr val="000090">
              <a:alpha val="62000"/>
            </a:srgbClr>
          </a:solidFill>
          <a:ln>
            <a:noFill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2303" y="2016125"/>
            <a:ext cx="504028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FoundrySterling-Book"/>
              </a:rPr>
              <a:t>Brand Matters</a:t>
            </a:r>
          </a:p>
          <a:p>
            <a:endParaRPr lang="en-US" sz="1400" dirty="0" smtClean="0">
              <a:solidFill>
                <a:schemeClr val="bg1"/>
              </a:solidFill>
              <a:latin typeface="FoundrySterling-Book"/>
            </a:endParaRPr>
          </a:p>
          <a:p>
            <a:r>
              <a:rPr lang="en-US" sz="1400" dirty="0">
                <a:solidFill>
                  <a:schemeClr val="bg1"/>
                </a:solidFill>
                <a:latin typeface="FoundrySterling-Book"/>
              </a:rPr>
              <a:t>1 May 2014 • Paul Chinn</a:t>
            </a:r>
          </a:p>
        </p:txBody>
      </p:sp>
      <p:pic>
        <p:nvPicPr>
          <p:cNvPr id="11" name="Picture 10" descr="ox_small_cmyk_pos_rect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5107" y="374267"/>
            <a:ext cx="1521068" cy="46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886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1" y="815070"/>
            <a:ext cx="8640763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2511" y="339634"/>
            <a:ext cx="50402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FoundrySterling-Book"/>
              </a:rPr>
              <a:t>Public Affairs Directorate</a:t>
            </a:r>
          </a:p>
        </p:txBody>
      </p:sp>
      <p:pic>
        <p:nvPicPr>
          <p:cNvPr id="11" name="Picture 10" descr="ox_small_cmyk_pos_rec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5107" y="178883"/>
            <a:ext cx="1521068" cy="4685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2302" y="1293220"/>
            <a:ext cx="665948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FoundrySterling-Book"/>
                <a:cs typeface="FoundrySterling-Book"/>
              </a:rPr>
              <a:t>The set of ideas </a:t>
            </a:r>
            <a:r>
              <a:rPr lang="en-US" sz="4000" dirty="0" smtClean="0">
                <a:latin typeface="FoundrySterling-Book"/>
                <a:cs typeface="FoundrySterling-Book"/>
              </a:rPr>
              <a:t>Oxford stands </a:t>
            </a:r>
            <a:r>
              <a:rPr lang="en-US" sz="4000" dirty="0">
                <a:latin typeface="FoundrySterling-Book"/>
                <a:cs typeface="FoundrySterling-Book"/>
              </a:rPr>
              <a:t>for in people’s </a:t>
            </a:r>
            <a:r>
              <a:rPr lang="en-US" sz="4000" dirty="0" smtClean="0">
                <a:latin typeface="FoundrySterling-Book"/>
                <a:cs typeface="FoundrySterling-Book"/>
              </a:rPr>
              <a:t>minds… </a:t>
            </a:r>
            <a:endParaRPr lang="en-US" sz="4000" dirty="0" smtClean="0">
              <a:latin typeface="FoundrySterling-Book"/>
              <a:cs typeface="FoundrySterling-Book"/>
            </a:endParaRPr>
          </a:p>
          <a:p>
            <a:endParaRPr lang="en-US" sz="2400" dirty="0">
              <a:latin typeface="FoundrySterling-Book"/>
              <a:cs typeface="FoundrySterling-Book"/>
            </a:endParaRPr>
          </a:p>
          <a:p>
            <a:endParaRPr lang="en-US" sz="2400" dirty="0" smtClean="0">
              <a:solidFill>
                <a:schemeClr val="bg1"/>
              </a:solidFill>
              <a:latin typeface="FoundrySterling-Book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2302" y="2915685"/>
            <a:ext cx="7211975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Arial"/>
                <a:cs typeface="Arial"/>
              </a:rPr>
              <a:t>world-class • traditional</a:t>
            </a:r>
            <a:r>
              <a:rPr lang="en-US" sz="2400" i="1" dirty="0">
                <a:latin typeface="Arial"/>
                <a:cs typeface="Arial"/>
              </a:rPr>
              <a:t> </a:t>
            </a:r>
            <a:r>
              <a:rPr lang="en-US" sz="2400" i="1" dirty="0" smtClean="0">
                <a:latin typeface="Arial"/>
                <a:cs typeface="Arial"/>
              </a:rPr>
              <a:t>• academic excellence</a:t>
            </a:r>
            <a:r>
              <a:rPr lang="en-US" sz="2400" i="1" dirty="0">
                <a:latin typeface="Arial"/>
                <a:cs typeface="Arial"/>
              </a:rPr>
              <a:t> • </a:t>
            </a:r>
            <a:r>
              <a:rPr lang="en-US" sz="2400" i="1" dirty="0" smtClean="0">
                <a:latin typeface="Arial"/>
                <a:cs typeface="Arial"/>
              </a:rPr>
              <a:t> tutorial</a:t>
            </a:r>
            <a:r>
              <a:rPr lang="en-US" sz="2400" i="1" dirty="0">
                <a:latin typeface="Arial"/>
                <a:cs typeface="Arial"/>
              </a:rPr>
              <a:t> </a:t>
            </a:r>
            <a:r>
              <a:rPr lang="en-US" sz="2400" i="1" dirty="0" smtClean="0">
                <a:latin typeface="Arial"/>
                <a:cs typeface="Arial"/>
              </a:rPr>
              <a:t>• elitist </a:t>
            </a:r>
            <a:r>
              <a:rPr lang="en-US" sz="2400" i="1" dirty="0">
                <a:latin typeface="Arial"/>
                <a:cs typeface="Arial"/>
              </a:rPr>
              <a:t>• </a:t>
            </a:r>
            <a:r>
              <a:rPr lang="en-US" sz="2400" i="1" dirty="0" smtClean="0">
                <a:latin typeface="Arial"/>
                <a:cs typeface="Arial"/>
              </a:rPr>
              <a:t>exclusive</a:t>
            </a:r>
            <a:r>
              <a:rPr lang="en-US" sz="2400" i="1" dirty="0">
                <a:latin typeface="Arial"/>
                <a:cs typeface="Arial"/>
              </a:rPr>
              <a:t> </a:t>
            </a:r>
            <a:r>
              <a:rPr lang="en-US" sz="2400" i="1" dirty="0" smtClean="0">
                <a:latin typeface="Arial"/>
                <a:cs typeface="Arial"/>
              </a:rPr>
              <a:t>• innovative </a:t>
            </a:r>
            <a:r>
              <a:rPr lang="en-US" sz="2400" i="1" dirty="0">
                <a:latin typeface="Arial"/>
                <a:cs typeface="Arial"/>
              </a:rPr>
              <a:t>• </a:t>
            </a:r>
            <a:r>
              <a:rPr lang="en-US" sz="2400" i="1" dirty="0" smtClean="0">
                <a:latin typeface="Arial"/>
                <a:cs typeface="Arial"/>
              </a:rPr>
              <a:t>research</a:t>
            </a:r>
            <a:r>
              <a:rPr lang="en-US" sz="2400" i="1" dirty="0">
                <a:latin typeface="Arial"/>
                <a:cs typeface="Arial"/>
              </a:rPr>
              <a:t> • </a:t>
            </a:r>
            <a:r>
              <a:rPr lang="en-US" sz="2400" i="1" dirty="0" smtClean="0">
                <a:latin typeface="Arial"/>
                <a:cs typeface="Arial"/>
              </a:rPr>
              <a:t>teaching</a:t>
            </a:r>
            <a:r>
              <a:rPr lang="en-US" sz="2400" i="1" dirty="0">
                <a:latin typeface="Arial"/>
                <a:cs typeface="Arial"/>
              </a:rPr>
              <a:t> • </a:t>
            </a:r>
            <a:r>
              <a:rPr lang="en-US" sz="2400" i="1" dirty="0" smtClean="0">
                <a:latin typeface="Arial"/>
                <a:cs typeface="Arial"/>
              </a:rPr>
              <a:t>culture</a:t>
            </a:r>
            <a:r>
              <a:rPr lang="en-US" sz="2400" i="1" dirty="0">
                <a:latin typeface="Arial"/>
                <a:cs typeface="Arial"/>
              </a:rPr>
              <a:t> • </a:t>
            </a:r>
            <a:r>
              <a:rPr lang="en-US" sz="2400" i="1" dirty="0" smtClean="0">
                <a:latin typeface="Arial"/>
                <a:cs typeface="Arial"/>
              </a:rPr>
              <a:t>politics</a:t>
            </a:r>
            <a:r>
              <a:rPr lang="en-US" sz="2400" i="1" dirty="0">
                <a:latin typeface="Arial"/>
                <a:cs typeface="Arial"/>
              </a:rPr>
              <a:t> • </a:t>
            </a:r>
            <a:r>
              <a:rPr lang="en-US" sz="2400" i="1" dirty="0" smtClean="0">
                <a:latin typeface="Arial"/>
                <a:cs typeface="Arial"/>
              </a:rPr>
              <a:t>power</a:t>
            </a:r>
            <a:r>
              <a:rPr lang="en-US" sz="2400" i="1" dirty="0">
                <a:latin typeface="Arial"/>
                <a:cs typeface="Arial"/>
              </a:rPr>
              <a:t> • </a:t>
            </a:r>
            <a:r>
              <a:rPr lang="en-US" sz="2400" i="1" dirty="0" smtClean="0">
                <a:latin typeface="Arial"/>
                <a:cs typeface="Arial"/>
              </a:rPr>
              <a:t>architecture</a:t>
            </a:r>
            <a:r>
              <a:rPr lang="en-US" sz="2400" i="1" dirty="0">
                <a:latin typeface="Arial"/>
                <a:cs typeface="Arial"/>
              </a:rPr>
              <a:t> • </a:t>
            </a:r>
            <a:r>
              <a:rPr lang="en-US" sz="2400" i="1" dirty="0" smtClean="0">
                <a:latin typeface="Arial"/>
                <a:cs typeface="Arial"/>
              </a:rPr>
              <a:t>dreaming spires</a:t>
            </a:r>
            <a:r>
              <a:rPr lang="en-US" sz="2400" i="1" dirty="0">
                <a:latin typeface="Arial"/>
                <a:cs typeface="Arial"/>
              </a:rPr>
              <a:t> • </a:t>
            </a:r>
            <a:r>
              <a:rPr lang="en-US" sz="2400" i="1" dirty="0" smtClean="0">
                <a:latin typeface="Arial"/>
                <a:cs typeface="Arial"/>
              </a:rPr>
              <a:t>establishment</a:t>
            </a:r>
            <a:r>
              <a:rPr lang="en-US" sz="2400" i="1" dirty="0">
                <a:latin typeface="Arial"/>
                <a:cs typeface="Arial"/>
              </a:rPr>
              <a:t> • </a:t>
            </a:r>
            <a:r>
              <a:rPr lang="en-US" sz="2400" i="1" dirty="0" smtClean="0">
                <a:latin typeface="Arial"/>
                <a:cs typeface="Arial"/>
              </a:rPr>
              <a:t>authoritative</a:t>
            </a:r>
            <a:r>
              <a:rPr lang="en-US" sz="2400" i="1" dirty="0">
                <a:latin typeface="Arial"/>
                <a:cs typeface="Arial"/>
              </a:rPr>
              <a:t> • </a:t>
            </a:r>
            <a:r>
              <a:rPr lang="en-US" sz="2400" i="1" dirty="0" smtClean="0">
                <a:latin typeface="Arial"/>
                <a:cs typeface="Arial"/>
              </a:rPr>
              <a:t>expert</a:t>
            </a:r>
            <a:r>
              <a:rPr lang="en-US" sz="2400" i="1" dirty="0">
                <a:latin typeface="Arial"/>
                <a:cs typeface="Arial"/>
              </a:rPr>
              <a:t> • </a:t>
            </a:r>
            <a:r>
              <a:rPr lang="en-US" sz="2400" i="1" dirty="0" smtClean="0">
                <a:latin typeface="Arial"/>
                <a:cs typeface="Arial"/>
              </a:rPr>
              <a:t>publishing</a:t>
            </a:r>
            <a:r>
              <a:rPr lang="en-US" sz="2400" i="1" dirty="0">
                <a:latin typeface="Arial"/>
                <a:cs typeface="Arial"/>
              </a:rPr>
              <a:t> • </a:t>
            </a:r>
            <a:r>
              <a:rPr lang="en-US" sz="2400" i="1" dirty="0" smtClean="0">
                <a:latin typeface="Arial"/>
                <a:cs typeface="Arial"/>
              </a:rPr>
              <a:t>sport</a:t>
            </a:r>
            <a:r>
              <a:rPr lang="en-US" sz="2400" i="1" dirty="0">
                <a:latin typeface="Arial"/>
                <a:cs typeface="Arial"/>
              </a:rPr>
              <a:t> • </a:t>
            </a:r>
            <a:r>
              <a:rPr lang="en-US" sz="2400" i="1" dirty="0" smtClean="0">
                <a:latin typeface="Arial"/>
                <a:cs typeface="Arial"/>
              </a:rPr>
              <a:t>rowing</a:t>
            </a:r>
            <a:r>
              <a:rPr lang="en-US" sz="2400" i="1" dirty="0">
                <a:latin typeface="Arial"/>
                <a:cs typeface="Arial"/>
              </a:rPr>
              <a:t> • </a:t>
            </a:r>
            <a:r>
              <a:rPr lang="en-US" sz="2400" i="1" dirty="0" smtClean="0">
                <a:latin typeface="Arial"/>
                <a:cs typeface="Arial"/>
              </a:rPr>
              <a:t>oxford blue</a:t>
            </a:r>
            <a:r>
              <a:rPr lang="en-US" sz="2400" i="1" dirty="0">
                <a:latin typeface="Arial"/>
                <a:cs typeface="Arial"/>
              </a:rPr>
              <a:t> • </a:t>
            </a:r>
            <a:r>
              <a:rPr lang="en-US" sz="2400" i="1" dirty="0" smtClean="0">
                <a:latin typeface="Arial"/>
                <a:cs typeface="Arial"/>
              </a:rPr>
              <a:t>wealthy</a:t>
            </a:r>
            <a:r>
              <a:rPr lang="en-US" sz="2400" i="1" dirty="0">
                <a:latin typeface="Arial"/>
                <a:cs typeface="Arial"/>
              </a:rPr>
              <a:t> • </a:t>
            </a:r>
            <a:r>
              <a:rPr lang="en-US" sz="2400" i="1" dirty="0" smtClean="0">
                <a:latin typeface="Arial"/>
                <a:cs typeface="Arial"/>
              </a:rPr>
              <a:t>expensive</a:t>
            </a:r>
            <a:r>
              <a:rPr lang="en-US" sz="2400" i="1" dirty="0">
                <a:latin typeface="Arial"/>
                <a:cs typeface="Arial"/>
              </a:rPr>
              <a:t> • </a:t>
            </a:r>
            <a:r>
              <a:rPr lang="en-US" sz="2400" i="1" dirty="0" smtClean="0">
                <a:latin typeface="Arial"/>
                <a:cs typeface="Arial"/>
              </a:rPr>
              <a:t>posh</a:t>
            </a:r>
          </a:p>
          <a:p>
            <a:endParaRPr lang="en-US" sz="2400" i="1" dirty="0">
              <a:latin typeface="Arial"/>
              <a:cs typeface="Arial"/>
            </a:endParaRPr>
          </a:p>
          <a:p>
            <a:r>
              <a:rPr lang="en-US" sz="1600" dirty="0" smtClean="0">
                <a:latin typeface="FoundrySterling-Book"/>
                <a:cs typeface="FoundrySterling-Book"/>
              </a:rPr>
              <a:t>Audience brainstorm</a:t>
            </a:r>
            <a:endParaRPr lang="en-US" sz="1600" dirty="0">
              <a:latin typeface="FoundrySterling-Book"/>
              <a:cs typeface="FoundrySterling-Book"/>
            </a:endParaRPr>
          </a:p>
        </p:txBody>
      </p:sp>
    </p:spTree>
    <p:extLst>
      <p:ext uri="{BB962C8B-B14F-4D97-AF65-F5344CB8AC3E}">
        <p14:creationId xmlns:p14="http://schemas.microsoft.com/office/powerpoint/2010/main" val="107237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1" y="815070"/>
            <a:ext cx="8640763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2511" y="339634"/>
            <a:ext cx="50402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FoundrySterling-Book"/>
              </a:rPr>
              <a:t>Public Affairs Directorate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2303" y="1293220"/>
            <a:ext cx="57436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FoundrySterling-Book"/>
              </a:rPr>
              <a:t>Vision</a:t>
            </a:r>
            <a:endParaRPr lang="en-US" sz="4000" dirty="0">
              <a:latin typeface="FoundrySterling-Book"/>
            </a:endParaRPr>
          </a:p>
          <a:p>
            <a:endParaRPr lang="en-US" sz="1400" dirty="0" smtClean="0">
              <a:solidFill>
                <a:schemeClr val="bg1"/>
              </a:solidFill>
              <a:latin typeface="FoundrySterling-Book"/>
            </a:endParaRPr>
          </a:p>
        </p:txBody>
      </p:sp>
      <p:pic>
        <p:nvPicPr>
          <p:cNvPr id="11" name="Picture 10" descr="ox_small_cmyk_pos_rec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5107" y="178883"/>
            <a:ext cx="1521068" cy="4685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2302" y="2559285"/>
            <a:ext cx="663501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FoundrySterling-Book"/>
                <a:cs typeface="FoundrySterling-Book"/>
              </a:rPr>
              <a:t>The University of Oxford aims to lead the world</a:t>
            </a:r>
          </a:p>
          <a:p>
            <a:r>
              <a:rPr lang="en-US" sz="2400" dirty="0">
                <a:latin typeface="FoundrySterling-Book"/>
                <a:cs typeface="FoundrySterling-Book"/>
              </a:rPr>
              <a:t>in research and education. We seek to do this</a:t>
            </a:r>
          </a:p>
          <a:p>
            <a:r>
              <a:rPr lang="en-US" sz="2400" dirty="0">
                <a:latin typeface="FoundrySterling-Book"/>
                <a:cs typeface="FoundrySterling-Book"/>
              </a:rPr>
              <a:t>in ways which benefit society on a national and</a:t>
            </a:r>
          </a:p>
          <a:p>
            <a:r>
              <a:rPr lang="en-US" sz="2400" dirty="0">
                <a:latin typeface="FoundrySterling-Book"/>
                <a:cs typeface="FoundrySterling-Book"/>
              </a:rPr>
              <a:t>a global scale. </a:t>
            </a:r>
            <a:r>
              <a:rPr lang="en-US" sz="2400" dirty="0" smtClean="0">
                <a:latin typeface="FoundrySterling-Book"/>
                <a:cs typeface="FoundrySterling-Book"/>
              </a:rPr>
              <a:t>We</a:t>
            </a:r>
            <a:r>
              <a:rPr lang="en-US" sz="2400" dirty="0">
                <a:latin typeface="FoundrySterling-Book"/>
                <a:cs typeface="FoundrySterling-Book"/>
              </a:rPr>
              <a:t> </a:t>
            </a:r>
            <a:r>
              <a:rPr lang="en-US" sz="2400" dirty="0" smtClean="0">
                <a:latin typeface="FoundrySterling-Book"/>
                <a:cs typeface="FoundrySterling-Book"/>
              </a:rPr>
              <a:t>will </a:t>
            </a:r>
            <a:r>
              <a:rPr lang="en-US" sz="2400" dirty="0">
                <a:latin typeface="FoundrySterling-Book"/>
                <a:cs typeface="FoundrySterling-Book"/>
              </a:rPr>
              <a:t>build on the University’s long traditions </a:t>
            </a:r>
            <a:r>
              <a:rPr lang="en-US" sz="2400" dirty="0" smtClean="0">
                <a:latin typeface="FoundrySterling-Book"/>
                <a:cs typeface="FoundrySterling-Book"/>
              </a:rPr>
              <a:t>of independent </a:t>
            </a:r>
            <a:r>
              <a:rPr lang="en-US" sz="2400" dirty="0">
                <a:latin typeface="FoundrySterling-Book"/>
                <a:cs typeface="FoundrySterling-Book"/>
              </a:rPr>
              <a:t>scholarship and academic </a:t>
            </a:r>
            <a:r>
              <a:rPr lang="en-US" sz="2400" dirty="0" smtClean="0">
                <a:latin typeface="FoundrySterling-Book"/>
                <a:cs typeface="FoundrySterling-Book"/>
              </a:rPr>
              <a:t>freedom while </a:t>
            </a:r>
            <a:r>
              <a:rPr lang="en-US" sz="2400" dirty="0">
                <a:latin typeface="FoundrySterling-Book"/>
                <a:cs typeface="FoundrySterling-Book"/>
              </a:rPr>
              <a:t>fostering a culture in which </a:t>
            </a:r>
            <a:r>
              <a:rPr lang="en-US" sz="2400" dirty="0" smtClean="0">
                <a:latin typeface="FoundrySterling-Book"/>
                <a:cs typeface="FoundrySterling-Book"/>
              </a:rPr>
              <a:t>innovation plays </a:t>
            </a:r>
            <a:r>
              <a:rPr lang="en-US" sz="2400" dirty="0">
                <a:latin typeface="FoundrySterling-Book"/>
                <a:cs typeface="FoundrySterling-Book"/>
              </a:rPr>
              <a:t>an important role</a:t>
            </a:r>
            <a:r>
              <a:rPr lang="en-US" sz="2400" dirty="0" smtClean="0">
                <a:latin typeface="FoundrySterling-Book"/>
                <a:cs typeface="FoundrySterling-Book"/>
              </a:rPr>
              <a:t>. </a:t>
            </a:r>
          </a:p>
          <a:p>
            <a:endParaRPr lang="en-US" sz="2400" dirty="0">
              <a:latin typeface="FoundrySterling-Book"/>
              <a:cs typeface="FoundrySterling-Book"/>
            </a:endParaRPr>
          </a:p>
          <a:p>
            <a:r>
              <a:rPr lang="en-US" sz="2400" dirty="0" smtClean="0">
                <a:latin typeface="FoundrySterling-Book"/>
                <a:cs typeface="FoundrySterling-Book"/>
              </a:rPr>
              <a:t>Strategic Plan 2013–2018</a:t>
            </a:r>
            <a:endParaRPr lang="en-US" sz="2400" dirty="0">
              <a:latin typeface="FoundrySterling-Book"/>
              <a:cs typeface="FoundrySterling-Book"/>
            </a:endParaRPr>
          </a:p>
        </p:txBody>
      </p:sp>
    </p:spTree>
    <p:extLst>
      <p:ext uri="{BB962C8B-B14F-4D97-AF65-F5344CB8AC3E}">
        <p14:creationId xmlns:p14="http://schemas.microsoft.com/office/powerpoint/2010/main" val="1303613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1" y="815070"/>
            <a:ext cx="8640763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2511" y="339634"/>
            <a:ext cx="50402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FoundrySterling-Book"/>
              </a:rPr>
              <a:t>Public Affairs Directorate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2303" y="1293220"/>
            <a:ext cx="574365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FoundrySterling-Book"/>
                <a:cs typeface="FoundrySterling-Book"/>
              </a:rPr>
              <a:t>Aspirations</a:t>
            </a:r>
            <a:endParaRPr lang="en-US" sz="3200" dirty="0" smtClean="0">
              <a:solidFill>
                <a:schemeClr val="bg1"/>
              </a:solidFill>
              <a:latin typeface="FoundrySterling-Book"/>
              <a:cs typeface="FoundrySterling-Book"/>
            </a:endParaRPr>
          </a:p>
        </p:txBody>
      </p:sp>
      <p:pic>
        <p:nvPicPr>
          <p:cNvPr id="11" name="Picture 10" descr="ox_small_cmyk_pos_rec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5107" y="178883"/>
            <a:ext cx="1521068" cy="4685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2302" y="2014054"/>
            <a:ext cx="7391893" cy="374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spcAft>
                <a:spcPts val="1500"/>
              </a:spcAft>
              <a:buFont typeface="Arial"/>
              <a:buChar char="•"/>
            </a:pPr>
            <a:r>
              <a:rPr lang="en-US" sz="2000" dirty="0" smtClean="0">
                <a:latin typeface="FoundrySterling-Book"/>
                <a:cs typeface="FoundrySterling-Book"/>
              </a:rPr>
              <a:t>To </a:t>
            </a:r>
            <a:r>
              <a:rPr lang="en-US" sz="2000" dirty="0">
                <a:latin typeface="FoundrySterling-Book"/>
                <a:cs typeface="FoundrySterling-Book"/>
              </a:rPr>
              <a:t>develop our capacity to generate and </a:t>
            </a:r>
            <a:r>
              <a:rPr lang="en-US" sz="2000" dirty="0" smtClean="0">
                <a:latin typeface="FoundrySterling-Book"/>
                <a:cs typeface="FoundrySterling-Book"/>
              </a:rPr>
              <a:t>share knowledge </a:t>
            </a:r>
            <a:r>
              <a:rPr lang="en-US" sz="2000" dirty="0">
                <a:latin typeface="FoundrySterling-Book"/>
                <a:cs typeface="FoundrySterling-Book"/>
              </a:rPr>
              <a:t>in the UK, Europe, and </a:t>
            </a:r>
            <a:r>
              <a:rPr lang="en-US" sz="2000" dirty="0" smtClean="0">
                <a:latin typeface="FoundrySterling-Book"/>
                <a:cs typeface="FoundrySterling-Book"/>
              </a:rPr>
              <a:t>globally ensuring </a:t>
            </a:r>
            <a:r>
              <a:rPr lang="en-US" sz="2000" dirty="0">
                <a:latin typeface="FoundrySterling-Book"/>
                <a:cs typeface="FoundrySterling-Book"/>
              </a:rPr>
              <a:t>significant contributions to </a:t>
            </a:r>
            <a:r>
              <a:rPr lang="en-US" sz="2000" dirty="0" smtClean="0">
                <a:latin typeface="FoundrySterling-Book"/>
                <a:cs typeface="FoundrySterling-Book"/>
              </a:rPr>
              <a:t>public policy</a:t>
            </a:r>
            <a:r>
              <a:rPr lang="en-US" sz="2000" dirty="0">
                <a:latin typeface="FoundrySterling-Book"/>
                <a:cs typeface="FoundrySterling-Book"/>
              </a:rPr>
              <a:t>-making and economic growth.</a:t>
            </a:r>
            <a:endParaRPr lang="en-US" sz="2000" dirty="0" smtClean="0">
              <a:latin typeface="FoundrySterling-Book"/>
              <a:cs typeface="FoundrySterling-Book"/>
            </a:endParaRPr>
          </a:p>
          <a:p>
            <a:pPr marL="180000" indent="-180000">
              <a:spcAft>
                <a:spcPts val="1500"/>
              </a:spcAft>
              <a:buFont typeface="Arial"/>
              <a:buChar char="•"/>
            </a:pPr>
            <a:r>
              <a:rPr lang="en-US" sz="2000" dirty="0" smtClean="0">
                <a:latin typeface="FoundrySterling-Book"/>
                <a:cs typeface="FoundrySterling-Book"/>
              </a:rPr>
              <a:t>To </a:t>
            </a:r>
            <a:r>
              <a:rPr lang="en-US" sz="2000" dirty="0">
                <a:latin typeface="FoundrySterling-Book"/>
                <a:cs typeface="FoundrySterling-Book"/>
              </a:rPr>
              <a:t>work effectively with other institutions </a:t>
            </a:r>
            <a:r>
              <a:rPr lang="en-US" sz="2000" dirty="0" smtClean="0">
                <a:latin typeface="FoundrySterling-Book"/>
                <a:cs typeface="FoundrySterling-Book"/>
              </a:rPr>
              <a:t>and </a:t>
            </a:r>
            <a:r>
              <a:rPr lang="en-US" sz="2000" dirty="0" err="1" smtClean="0">
                <a:latin typeface="FoundrySterling-Book"/>
                <a:cs typeface="FoundrySterling-Book"/>
              </a:rPr>
              <a:t>organisations</a:t>
            </a:r>
            <a:r>
              <a:rPr lang="en-US" sz="2000" dirty="0">
                <a:latin typeface="FoundrySterling-Book"/>
                <a:cs typeface="FoundrySterling-Book"/>
              </a:rPr>
              <a:t>, where such partnerships </a:t>
            </a:r>
            <a:r>
              <a:rPr lang="en-US" sz="2000" dirty="0" smtClean="0">
                <a:latin typeface="FoundrySterling-Book"/>
                <a:cs typeface="FoundrySterling-Book"/>
              </a:rPr>
              <a:t>can lead </a:t>
            </a:r>
            <a:r>
              <a:rPr lang="en-US" sz="2000" dirty="0">
                <a:latin typeface="FoundrySterling-Book"/>
                <a:cs typeface="FoundrySterling-Book"/>
              </a:rPr>
              <a:t>to outstanding research and teaching.</a:t>
            </a:r>
          </a:p>
          <a:p>
            <a:pPr marL="180000" indent="-180000">
              <a:spcAft>
                <a:spcPts val="1500"/>
              </a:spcAft>
              <a:buFont typeface="Arial"/>
              <a:buChar char="•"/>
            </a:pPr>
            <a:r>
              <a:rPr lang="en-US" sz="2000" dirty="0" smtClean="0">
                <a:latin typeface="FoundrySterling-Book"/>
                <a:cs typeface="FoundrySterling-Book"/>
              </a:rPr>
              <a:t>To </a:t>
            </a:r>
            <a:r>
              <a:rPr lang="en-US" sz="2000" dirty="0">
                <a:latin typeface="FoundrySterling-Book"/>
                <a:cs typeface="FoundrySterling-Book"/>
              </a:rPr>
              <a:t>enhance structures for collaboration </a:t>
            </a:r>
            <a:r>
              <a:rPr lang="en-US" sz="2000" dirty="0" smtClean="0">
                <a:latin typeface="FoundrySterling-Book"/>
                <a:cs typeface="FoundrySterling-Book"/>
              </a:rPr>
              <a:t>across departments</a:t>
            </a:r>
            <a:r>
              <a:rPr lang="en-US" sz="2000" dirty="0">
                <a:latin typeface="FoundrySterling-Book"/>
                <a:cs typeface="FoundrySterling-Book"/>
              </a:rPr>
              <a:t>, colleges, and the University.</a:t>
            </a:r>
          </a:p>
          <a:p>
            <a:pPr marL="180000" indent="-180000">
              <a:spcAft>
                <a:spcPts val="1500"/>
              </a:spcAft>
              <a:buFont typeface="Arial"/>
              <a:buChar char="•"/>
            </a:pPr>
            <a:r>
              <a:rPr lang="en-US" sz="2000" dirty="0" smtClean="0">
                <a:latin typeface="FoundrySterling-Book"/>
                <a:cs typeface="FoundrySterling-Book"/>
              </a:rPr>
              <a:t>To </a:t>
            </a:r>
            <a:r>
              <a:rPr lang="en-US" sz="2000" dirty="0" err="1">
                <a:latin typeface="FoundrySterling-Book"/>
                <a:cs typeface="FoundrySterling-Book"/>
              </a:rPr>
              <a:t>fulfil</a:t>
            </a:r>
            <a:r>
              <a:rPr lang="en-US" sz="2000" dirty="0">
                <a:latin typeface="FoundrySterling-Book"/>
                <a:cs typeface="FoundrySterling-Book"/>
              </a:rPr>
              <a:t> the aims that no potential </a:t>
            </a:r>
            <a:r>
              <a:rPr lang="en-US" sz="2000" dirty="0" smtClean="0">
                <a:latin typeface="FoundrySterling-Book"/>
                <a:cs typeface="FoundrySterling-Book"/>
              </a:rPr>
              <a:t>student should </a:t>
            </a:r>
            <a:r>
              <a:rPr lang="en-US" sz="2000" dirty="0">
                <a:latin typeface="FoundrySterling-Book"/>
                <a:cs typeface="FoundrySterling-Book"/>
              </a:rPr>
              <a:t>be deterred from applying to Oxford </a:t>
            </a:r>
            <a:r>
              <a:rPr lang="en-US" sz="2000" dirty="0" smtClean="0">
                <a:latin typeface="FoundrySterling-Book"/>
                <a:cs typeface="FoundrySterling-Book"/>
              </a:rPr>
              <a:t>by financial </a:t>
            </a:r>
            <a:r>
              <a:rPr lang="en-US" sz="2000" dirty="0">
                <a:latin typeface="FoundrySterling-Book"/>
                <a:cs typeface="FoundrySterling-Book"/>
              </a:rPr>
              <a:t>or other barriers and that no </a:t>
            </a:r>
            <a:r>
              <a:rPr lang="en-US" sz="2000" dirty="0" smtClean="0">
                <a:latin typeface="FoundrySterling-Book"/>
                <a:cs typeface="FoundrySterling-Book"/>
              </a:rPr>
              <a:t>student’s success </a:t>
            </a:r>
            <a:r>
              <a:rPr lang="en-US" sz="2000" dirty="0">
                <a:latin typeface="FoundrySterling-Book"/>
                <a:cs typeface="FoundrySterling-Book"/>
              </a:rPr>
              <a:t>should be hampered by </a:t>
            </a:r>
            <a:r>
              <a:rPr lang="en-US" sz="2000" dirty="0" smtClean="0">
                <a:latin typeface="FoundrySterling-Book"/>
                <a:cs typeface="FoundrySterling-Book"/>
              </a:rPr>
              <a:t>financial difficulties</a:t>
            </a:r>
            <a:r>
              <a:rPr lang="en-US" sz="2000" dirty="0">
                <a:latin typeface="FoundrySterling-Book"/>
                <a:cs typeface="FoundrySterling-Book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33288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1" y="815070"/>
            <a:ext cx="8640763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2511" y="339634"/>
            <a:ext cx="50402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FoundrySterling-Book"/>
              </a:rPr>
              <a:t>Public Affairs Directorate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2303" y="1293220"/>
            <a:ext cx="574365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FoundrySterling-Book"/>
                <a:cs typeface="FoundrySterling-Book"/>
              </a:rPr>
              <a:t>Aspirations</a:t>
            </a:r>
            <a:endParaRPr lang="en-US" sz="3200" dirty="0" smtClean="0">
              <a:solidFill>
                <a:schemeClr val="bg1"/>
              </a:solidFill>
              <a:latin typeface="FoundrySterling-Book"/>
              <a:cs typeface="FoundrySterling-Book"/>
            </a:endParaRPr>
          </a:p>
        </p:txBody>
      </p:sp>
      <p:pic>
        <p:nvPicPr>
          <p:cNvPr id="11" name="Picture 10" descr="ox_small_cmyk_pos_rec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5107" y="178883"/>
            <a:ext cx="1521068" cy="4685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2303" y="2014054"/>
            <a:ext cx="7237951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spcAft>
                <a:spcPts val="1500"/>
              </a:spcAft>
              <a:buFont typeface="Arial"/>
              <a:buChar char="•"/>
            </a:pPr>
            <a:r>
              <a:rPr lang="en-US" sz="2000" dirty="0" smtClean="0">
                <a:latin typeface="FoundrySterling-Book"/>
                <a:cs typeface="FoundrySterling-Book"/>
              </a:rPr>
              <a:t>To ensure</a:t>
            </a:r>
            <a:r>
              <a:rPr lang="en-US" sz="2000" dirty="0">
                <a:latin typeface="FoundrySterling-Book"/>
                <a:cs typeface="FoundrySterling-Book"/>
              </a:rPr>
              <a:t>, through a commitment to </a:t>
            </a:r>
            <a:r>
              <a:rPr lang="en-US" sz="2000" dirty="0" smtClean="0">
                <a:latin typeface="FoundrySterling-Book"/>
                <a:cs typeface="FoundrySterling-Book"/>
              </a:rPr>
              <a:t>the personal </a:t>
            </a:r>
            <a:r>
              <a:rPr lang="en-US" sz="2000" dirty="0">
                <a:latin typeface="FoundrySterling-Book"/>
                <a:cs typeface="FoundrySterling-Book"/>
              </a:rPr>
              <a:t>education of each student, a </a:t>
            </a:r>
            <a:r>
              <a:rPr lang="en-US" sz="2000" dirty="0" smtClean="0">
                <a:latin typeface="FoundrySterling-Book"/>
                <a:cs typeface="FoundrySterling-Book"/>
              </a:rPr>
              <a:t>quality of </a:t>
            </a:r>
            <a:r>
              <a:rPr lang="en-US" sz="2000" dirty="0">
                <a:latin typeface="FoundrySterling-Book"/>
                <a:cs typeface="FoundrySterling-Book"/>
              </a:rPr>
              <a:t>education and experience which </a:t>
            </a:r>
            <a:r>
              <a:rPr lang="en-US" sz="2000" dirty="0" smtClean="0">
                <a:latin typeface="FoundrySterling-Book"/>
                <a:cs typeface="FoundrySterling-Book"/>
              </a:rPr>
              <a:t>enables students </a:t>
            </a:r>
            <a:r>
              <a:rPr lang="en-US" sz="2000" dirty="0">
                <a:latin typeface="FoundrySterling-Book"/>
                <a:cs typeface="FoundrySterling-Book"/>
              </a:rPr>
              <a:t>to apply the values, skills, </a:t>
            </a:r>
            <a:r>
              <a:rPr lang="en-US" sz="2000" dirty="0" smtClean="0">
                <a:latin typeface="FoundrySterling-Book"/>
                <a:cs typeface="FoundrySterling-Book"/>
              </a:rPr>
              <a:t>and intellectual </a:t>
            </a:r>
            <a:r>
              <a:rPr lang="en-US" sz="2000" dirty="0">
                <a:latin typeface="FoundrySterling-Book"/>
                <a:cs typeface="FoundrySterling-Book"/>
              </a:rPr>
              <a:t>discipline they have </a:t>
            </a:r>
            <a:r>
              <a:rPr lang="en-US" sz="2000" dirty="0" smtClean="0">
                <a:latin typeface="FoundrySterling-Book"/>
                <a:cs typeface="FoundrySterling-Book"/>
              </a:rPr>
              <a:t>acquired in </a:t>
            </a:r>
            <a:r>
              <a:rPr lang="en-US" sz="2000" dirty="0">
                <a:latin typeface="FoundrySterling-Book"/>
                <a:cs typeface="FoundrySterling-Book"/>
              </a:rPr>
              <a:t>their future lives and careers, and </a:t>
            </a:r>
            <a:r>
              <a:rPr lang="en-US" sz="2000" dirty="0" smtClean="0">
                <a:latin typeface="FoundrySterling-Book"/>
                <a:cs typeface="FoundrySterling-Book"/>
              </a:rPr>
              <a:t>which generates </a:t>
            </a:r>
            <a:r>
              <a:rPr lang="en-US" sz="2000" dirty="0">
                <a:latin typeface="FoundrySterling-Book"/>
                <a:cs typeface="FoundrySterling-Book"/>
              </a:rPr>
              <a:t>a lifelong sense of connection </a:t>
            </a:r>
            <a:r>
              <a:rPr lang="en-US" sz="2000" dirty="0" smtClean="0">
                <a:latin typeface="FoundrySterling-Book"/>
                <a:cs typeface="FoundrySterling-Book"/>
              </a:rPr>
              <a:t>with Oxford.</a:t>
            </a:r>
          </a:p>
          <a:p>
            <a:pPr marL="180000" indent="-180000">
              <a:spcAft>
                <a:spcPts val="1500"/>
              </a:spcAft>
              <a:buFont typeface="Arial"/>
              <a:buChar char="•"/>
            </a:pPr>
            <a:r>
              <a:rPr lang="en-US" sz="2000" dirty="0" smtClean="0">
                <a:latin typeface="FoundrySterling-Book"/>
                <a:cs typeface="FoundrySterling-Book"/>
              </a:rPr>
              <a:t>To </a:t>
            </a:r>
            <a:r>
              <a:rPr lang="en-US" sz="2000" dirty="0">
                <a:latin typeface="FoundrySterling-Book"/>
                <a:cs typeface="FoundrySterling-Book"/>
              </a:rPr>
              <a:t>contribute effectively to the cultural, social</a:t>
            </a:r>
            <a:r>
              <a:rPr lang="en-US" sz="2000" dirty="0" smtClean="0">
                <a:latin typeface="FoundrySterling-Book"/>
                <a:cs typeface="FoundrySterling-Book"/>
              </a:rPr>
              <a:t>, and </a:t>
            </a:r>
            <a:r>
              <a:rPr lang="en-US" sz="2000" dirty="0">
                <a:latin typeface="FoundrySterling-Book"/>
                <a:cs typeface="FoundrySterling-Book"/>
              </a:rPr>
              <a:t>economic life of the city of Oxford and </a:t>
            </a:r>
            <a:r>
              <a:rPr lang="en-US" sz="2000" dirty="0" smtClean="0">
                <a:latin typeface="FoundrySterling-Book"/>
                <a:cs typeface="FoundrySterling-Book"/>
              </a:rPr>
              <a:t>the </a:t>
            </a:r>
            <a:r>
              <a:rPr lang="en-US" sz="2000" dirty="0" err="1" smtClean="0">
                <a:latin typeface="FoundrySterling-Book"/>
                <a:cs typeface="FoundrySterling-Book"/>
              </a:rPr>
              <a:t>Oxfordshire</a:t>
            </a:r>
            <a:r>
              <a:rPr lang="en-US" sz="2000" dirty="0" smtClean="0">
                <a:latin typeface="FoundrySterling-Book"/>
                <a:cs typeface="FoundrySterling-Book"/>
              </a:rPr>
              <a:t> region.</a:t>
            </a:r>
          </a:p>
          <a:p>
            <a:pPr marL="180000" indent="-180000">
              <a:spcAft>
                <a:spcPts val="1500"/>
              </a:spcAft>
              <a:buFont typeface="Arial"/>
              <a:buChar char="•"/>
            </a:pPr>
            <a:r>
              <a:rPr lang="en-US" sz="2000" dirty="0" smtClean="0">
                <a:latin typeface="FoundrySterling-Book"/>
                <a:cs typeface="FoundrySterling-Book"/>
              </a:rPr>
              <a:t>To </a:t>
            </a:r>
            <a:r>
              <a:rPr lang="en-US" sz="2000" dirty="0">
                <a:latin typeface="FoundrySterling-Book"/>
                <a:cs typeface="FoundrySterling-Book"/>
              </a:rPr>
              <a:t>recruit and retain the best academic </a:t>
            </a:r>
            <a:r>
              <a:rPr lang="en-US" sz="2000" dirty="0" smtClean="0">
                <a:latin typeface="FoundrySterling-Book"/>
                <a:cs typeface="FoundrySterling-Book"/>
              </a:rPr>
              <a:t>staff and </a:t>
            </a:r>
            <a:r>
              <a:rPr lang="en-US" sz="2000" dirty="0">
                <a:latin typeface="FoundrySterling-Book"/>
                <a:cs typeface="FoundrySterling-Book"/>
              </a:rPr>
              <a:t>ensure that under-represented </a:t>
            </a:r>
            <a:r>
              <a:rPr lang="en-US" sz="2000" dirty="0" smtClean="0">
                <a:latin typeface="FoundrySterling-Book"/>
                <a:cs typeface="FoundrySterling-Book"/>
              </a:rPr>
              <a:t>groups have </a:t>
            </a:r>
            <a:r>
              <a:rPr lang="en-US" sz="2000" dirty="0">
                <a:latin typeface="FoundrySterling-Book"/>
                <a:cs typeface="FoundrySterling-Book"/>
              </a:rPr>
              <a:t>equality of opportunity in recruitment</a:t>
            </a:r>
            <a:r>
              <a:rPr lang="en-US" sz="2000" dirty="0" smtClean="0">
                <a:latin typeface="FoundrySterling-Book"/>
                <a:cs typeface="FoundrySterling-Book"/>
              </a:rPr>
              <a:t>, personal </a:t>
            </a:r>
            <a:r>
              <a:rPr lang="en-US" sz="2000" dirty="0">
                <a:latin typeface="FoundrySterling-Book"/>
                <a:cs typeface="FoundrySterling-Book"/>
              </a:rPr>
              <a:t>development, and career </a:t>
            </a:r>
            <a:r>
              <a:rPr lang="en-US" sz="2000" dirty="0" smtClean="0">
                <a:latin typeface="FoundrySterling-Book"/>
                <a:cs typeface="FoundrySterling-Book"/>
              </a:rPr>
              <a:t>progression in </a:t>
            </a:r>
            <a:r>
              <a:rPr lang="en-US" sz="2000" dirty="0">
                <a:latin typeface="FoundrySterling-Book"/>
                <a:cs typeface="FoundrySterling-Book"/>
              </a:rPr>
              <a:t>all areas of employment in the University</a:t>
            </a:r>
            <a:r>
              <a:rPr lang="en-US" sz="2000" dirty="0" smtClean="0">
                <a:latin typeface="FoundrySterling-Book"/>
                <a:cs typeface="FoundrySterling-Book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47673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1" y="815070"/>
            <a:ext cx="8640763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2511" y="339634"/>
            <a:ext cx="50402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FoundrySterling-Book"/>
              </a:rPr>
              <a:t>Public Affairs Directorate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2303" y="1293220"/>
            <a:ext cx="57436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FoundrySterling-Book"/>
              </a:rPr>
              <a:t>Reputation</a:t>
            </a:r>
            <a:endParaRPr lang="en-US" sz="4000" dirty="0">
              <a:latin typeface="FoundrySterling-Book"/>
            </a:endParaRPr>
          </a:p>
          <a:p>
            <a:endParaRPr lang="en-US" sz="1400" dirty="0" smtClean="0">
              <a:solidFill>
                <a:schemeClr val="bg1"/>
              </a:solidFill>
              <a:latin typeface="FoundrySterling-Book"/>
            </a:endParaRPr>
          </a:p>
        </p:txBody>
      </p:sp>
      <p:pic>
        <p:nvPicPr>
          <p:cNvPr id="11" name="Picture 10" descr="ox_small_cmyk_pos_rec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5107" y="178883"/>
            <a:ext cx="1521068" cy="4685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13679" y="2107447"/>
            <a:ext cx="1625505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smtClean="0">
                <a:latin typeface="FoundrySterling-Book"/>
                <a:cs typeface="FoundrySterling-Book"/>
              </a:rPr>
              <a:t>Institution</a:t>
            </a:r>
          </a:p>
          <a:p>
            <a:r>
              <a:rPr lang="en-US" sz="2400" dirty="0" smtClean="0">
                <a:latin typeface="FoundrySterling-Book"/>
                <a:cs typeface="FoundrySterling-Book"/>
              </a:rPr>
              <a:t>Harvard</a:t>
            </a:r>
          </a:p>
          <a:p>
            <a:r>
              <a:rPr lang="en-US" sz="2400" dirty="0" smtClean="0">
                <a:latin typeface="FoundrySterling-Book"/>
                <a:cs typeface="FoundrySterling-Book"/>
              </a:rPr>
              <a:t>MIT</a:t>
            </a:r>
          </a:p>
          <a:p>
            <a:r>
              <a:rPr lang="en-US" sz="2400" dirty="0" smtClean="0">
                <a:latin typeface="FoundrySterling-Book"/>
                <a:cs typeface="FoundrySterling-Book"/>
              </a:rPr>
              <a:t>Stanford</a:t>
            </a:r>
          </a:p>
          <a:p>
            <a:r>
              <a:rPr lang="en-US" sz="2400" dirty="0" smtClean="0">
                <a:latin typeface="FoundrySterling-Book"/>
                <a:cs typeface="FoundrySterling-Book"/>
              </a:rPr>
              <a:t>Cambridge</a:t>
            </a:r>
          </a:p>
          <a:p>
            <a:r>
              <a:rPr lang="en-US" sz="2400" dirty="0" smtClean="0">
                <a:latin typeface="FoundrySterling-ExtraBold"/>
                <a:cs typeface="FoundrySterling-ExtraBold"/>
              </a:rPr>
              <a:t>Oxford</a:t>
            </a:r>
          </a:p>
          <a:p>
            <a:r>
              <a:rPr lang="en-US" sz="2400" dirty="0" smtClean="0">
                <a:latin typeface="FoundrySterling-Book"/>
                <a:cs typeface="FoundrySterling-Book"/>
              </a:rPr>
              <a:t>California</a:t>
            </a:r>
          </a:p>
          <a:p>
            <a:r>
              <a:rPr lang="en-US" sz="2400" dirty="0" smtClean="0">
                <a:latin typeface="FoundrySterling-Book"/>
                <a:cs typeface="FoundrySterling-Book"/>
              </a:rPr>
              <a:t>Berkeley</a:t>
            </a:r>
          </a:p>
          <a:p>
            <a:r>
              <a:rPr lang="en-US" sz="2400" dirty="0" smtClean="0">
                <a:latin typeface="FoundrySterling-Book"/>
                <a:cs typeface="FoundrySterling-Book"/>
              </a:rPr>
              <a:t>Princeton</a:t>
            </a:r>
          </a:p>
          <a:p>
            <a:r>
              <a:rPr lang="en-US" sz="2400" dirty="0" smtClean="0">
                <a:latin typeface="FoundrySterling-Book"/>
                <a:cs typeface="FoundrySterling-Book"/>
              </a:rPr>
              <a:t>Yale</a:t>
            </a:r>
          </a:p>
          <a:p>
            <a:r>
              <a:rPr lang="en-US" sz="2400" dirty="0" smtClean="0">
                <a:latin typeface="FoundrySterling-Book"/>
                <a:cs typeface="FoundrySterling-Book"/>
              </a:rPr>
              <a:t>CIT</a:t>
            </a:r>
            <a:endParaRPr lang="en-US" sz="2400" dirty="0">
              <a:latin typeface="FoundrySterling-Book"/>
              <a:cs typeface="FoundrySterling-Book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2859" y="2024065"/>
            <a:ext cx="567158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>
              <a:latin typeface="FoundrySterling-Book"/>
              <a:cs typeface="FoundrySterling-Book"/>
            </a:endParaRPr>
          </a:p>
          <a:p>
            <a:r>
              <a:rPr lang="en-US" sz="2400" dirty="0" smtClean="0">
                <a:latin typeface="FoundrySterling-Book"/>
                <a:cs typeface="FoundrySterling-Book"/>
              </a:rPr>
              <a:t>1</a:t>
            </a:r>
          </a:p>
          <a:p>
            <a:r>
              <a:rPr lang="en-US" sz="2400" dirty="0" smtClean="0">
                <a:latin typeface="FoundrySterling-Book"/>
                <a:cs typeface="FoundrySterling-Book"/>
              </a:rPr>
              <a:t>2</a:t>
            </a:r>
          </a:p>
          <a:p>
            <a:r>
              <a:rPr lang="en-US" sz="2400" dirty="0" smtClean="0">
                <a:latin typeface="FoundrySterling-Book"/>
                <a:cs typeface="FoundrySterling-Book"/>
              </a:rPr>
              <a:t>3</a:t>
            </a:r>
          </a:p>
          <a:p>
            <a:r>
              <a:rPr lang="en-US" sz="2400" dirty="0" smtClean="0">
                <a:latin typeface="FoundrySterling-Book"/>
                <a:cs typeface="FoundrySterling-Book"/>
              </a:rPr>
              <a:t>4</a:t>
            </a:r>
          </a:p>
          <a:p>
            <a:r>
              <a:rPr lang="en-US" sz="2400" dirty="0" smtClean="0">
                <a:latin typeface="FoundrySterling-Book"/>
                <a:cs typeface="FoundrySterling-Book"/>
              </a:rPr>
              <a:t>5</a:t>
            </a:r>
          </a:p>
          <a:p>
            <a:r>
              <a:rPr lang="en-US" sz="2400" dirty="0" smtClean="0">
                <a:latin typeface="FoundrySterling-Book"/>
                <a:cs typeface="FoundrySterling-Book"/>
              </a:rPr>
              <a:t>6</a:t>
            </a:r>
          </a:p>
          <a:p>
            <a:r>
              <a:rPr lang="en-US" sz="2400" dirty="0" smtClean="0">
                <a:latin typeface="FoundrySterling-Book"/>
                <a:cs typeface="FoundrySterling-Book"/>
              </a:rPr>
              <a:t>7</a:t>
            </a:r>
          </a:p>
          <a:p>
            <a:r>
              <a:rPr lang="en-US" sz="2400" dirty="0" smtClean="0">
                <a:latin typeface="FoundrySterling-Book"/>
                <a:cs typeface="FoundrySterling-Book"/>
              </a:rPr>
              <a:t>8</a:t>
            </a:r>
          </a:p>
          <a:p>
            <a:r>
              <a:rPr lang="en-US" sz="2400" dirty="0" smtClean="0">
                <a:latin typeface="FoundrySterling-Book"/>
                <a:cs typeface="FoundrySterling-Book"/>
              </a:rPr>
              <a:t>9</a:t>
            </a:r>
          </a:p>
          <a:p>
            <a:r>
              <a:rPr lang="en-US" sz="2400" dirty="0" smtClean="0">
                <a:latin typeface="FoundrySterling-Book"/>
                <a:cs typeface="FoundrySterling-Book"/>
              </a:rPr>
              <a:t>10</a:t>
            </a:r>
            <a:endParaRPr lang="en-US" sz="2400" dirty="0">
              <a:latin typeface="FoundrySterling-Book"/>
              <a:cs typeface="FoundrySterling-Book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64059" y="2107447"/>
            <a:ext cx="1625505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smtClean="0">
                <a:latin typeface="FoundrySterling-Book"/>
                <a:cs typeface="FoundrySterling-Book"/>
              </a:rPr>
              <a:t>Consumer</a:t>
            </a:r>
          </a:p>
          <a:p>
            <a:r>
              <a:rPr lang="en-US" sz="2400" dirty="0" smtClean="0">
                <a:latin typeface="FoundrySterling-Book"/>
                <a:cs typeface="FoundrySterling-Book"/>
              </a:rPr>
              <a:t>BA</a:t>
            </a:r>
          </a:p>
          <a:p>
            <a:r>
              <a:rPr lang="en-US" sz="2400" dirty="0" smtClean="0">
                <a:latin typeface="FoundrySterling-Book"/>
                <a:cs typeface="FoundrySterling-Book"/>
              </a:rPr>
              <a:t>Rolex</a:t>
            </a:r>
          </a:p>
          <a:p>
            <a:r>
              <a:rPr lang="en-US" sz="2400" dirty="0" smtClean="0">
                <a:latin typeface="FoundrySterling-Book"/>
                <a:cs typeface="FoundrySterling-Book"/>
              </a:rPr>
              <a:t>Coca-Cola</a:t>
            </a:r>
          </a:p>
          <a:p>
            <a:r>
              <a:rPr lang="en-US" sz="2400" dirty="0" smtClean="0">
                <a:latin typeface="FoundrySterling-Book"/>
                <a:cs typeface="FoundrySterling-Book"/>
              </a:rPr>
              <a:t>BBC</a:t>
            </a:r>
          </a:p>
          <a:p>
            <a:r>
              <a:rPr lang="en-US" sz="2400" dirty="0" smtClean="0">
                <a:latin typeface="FoundrySterling-Book"/>
                <a:cs typeface="FoundrySterling-Book"/>
              </a:rPr>
              <a:t>Heinz</a:t>
            </a:r>
          </a:p>
          <a:p>
            <a:r>
              <a:rPr lang="en-US" sz="2400" dirty="0" smtClean="0">
                <a:latin typeface="FoundrySterling-Book"/>
                <a:cs typeface="FoundrySterling-Book"/>
              </a:rPr>
              <a:t>Microsoft</a:t>
            </a:r>
            <a:endParaRPr lang="en-US" sz="2400" dirty="0">
              <a:latin typeface="FoundrySterling-Book"/>
              <a:cs typeface="FoundrySterling-Book"/>
            </a:endParaRPr>
          </a:p>
          <a:p>
            <a:r>
              <a:rPr lang="en-US" sz="2400" dirty="0" smtClean="0">
                <a:latin typeface="FoundrySterling-Book"/>
                <a:cs typeface="FoundrySterling-Book"/>
              </a:rPr>
              <a:t>Google</a:t>
            </a:r>
          </a:p>
          <a:p>
            <a:r>
              <a:rPr lang="en-US" sz="2400" dirty="0" smtClean="0">
                <a:latin typeface="FoundrySterling-Book"/>
                <a:cs typeface="FoundrySterling-Book"/>
              </a:rPr>
              <a:t>Gillette</a:t>
            </a:r>
          </a:p>
          <a:p>
            <a:r>
              <a:rPr lang="en-US" sz="2400" dirty="0" smtClean="0">
                <a:latin typeface="FoundrySterling-Book"/>
                <a:cs typeface="FoundrySterling-Book"/>
              </a:rPr>
              <a:t>Kellogg’s</a:t>
            </a:r>
          </a:p>
          <a:p>
            <a:r>
              <a:rPr lang="en-US" sz="2400" dirty="0" smtClean="0">
                <a:latin typeface="FoundrySterling-Book"/>
                <a:cs typeface="FoundrySterling-Book"/>
              </a:rPr>
              <a:t>BMW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35062" y="2107447"/>
            <a:ext cx="1974364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smtClean="0">
                <a:latin typeface="FoundrySterling-Book"/>
                <a:cs typeface="FoundrySterling-Book"/>
              </a:rPr>
              <a:t>Business</a:t>
            </a:r>
          </a:p>
          <a:p>
            <a:r>
              <a:rPr lang="en-US" sz="2400" dirty="0" smtClean="0">
                <a:latin typeface="FoundrySterling-Book"/>
                <a:cs typeface="FoundrySterling-Book"/>
              </a:rPr>
              <a:t>Visa</a:t>
            </a:r>
          </a:p>
          <a:p>
            <a:r>
              <a:rPr lang="en-US" sz="2400" dirty="0" smtClean="0">
                <a:latin typeface="FoundrySterling-Book"/>
                <a:cs typeface="FoundrySterling-Book"/>
              </a:rPr>
              <a:t>Google</a:t>
            </a:r>
          </a:p>
          <a:p>
            <a:r>
              <a:rPr lang="en-US" sz="2400" dirty="0" smtClean="0">
                <a:latin typeface="FoundrySterling-Book"/>
                <a:cs typeface="FoundrySterling-Book"/>
              </a:rPr>
              <a:t>Apple</a:t>
            </a:r>
          </a:p>
          <a:p>
            <a:r>
              <a:rPr lang="en-US" sz="2400" dirty="0" smtClean="0">
                <a:latin typeface="FoundrySterling-Book"/>
                <a:cs typeface="FoundrySterling-Book"/>
              </a:rPr>
              <a:t>MasterCard</a:t>
            </a:r>
          </a:p>
          <a:p>
            <a:r>
              <a:rPr lang="en-US" sz="2400" dirty="0" smtClean="0">
                <a:latin typeface="FoundrySterling-Book"/>
                <a:cs typeface="FoundrySterling-Book"/>
              </a:rPr>
              <a:t>BA</a:t>
            </a:r>
          </a:p>
          <a:p>
            <a:r>
              <a:rPr lang="en-US" sz="2400" dirty="0" smtClean="0">
                <a:latin typeface="FoundrySterling-Book"/>
                <a:cs typeface="FoundrySterling-Book"/>
              </a:rPr>
              <a:t>Microsoft</a:t>
            </a:r>
          </a:p>
          <a:p>
            <a:r>
              <a:rPr lang="en-US" sz="2400" dirty="0" smtClean="0">
                <a:latin typeface="FoundrySterling-Book"/>
                <a:cs typeface="FoundrySterling-Book"/>
              </a:rPr>
              <a:t>BP</a:t>
            </a:r>
          </a:p>
          <a:p>
            <a:r>
              <a:rPr lang="en-US" sz="2400" dirty="0" smtClean="0">
                <a:latin typeface="FoundrySterling-Book"/>
                <a:cs typeface="FoundrySterling-Book"/>
              </a:rPr>
              <a:t>Samsung</a:t>
            </a:r>
          </a:p>
          <a:p>
            <a:r>
              <a:rPr lang="en-US" sz="2400" dirty="0" smtClean="0">
                <a:latin typeface="FoundrySterling-Book"/>
                <a:cs typeface="FoundrySterling-Book"/>
              </a:rPr>
              <a:t>Virgin Atlantic</a:t>
            </a:r>
          </a:p>
          <a:p>
            <a:r>
              <a:rPr lang="en-US" sz="2400" dirty="0" smtClean="0">
                <a:latin typeface="FoundrySterling-Book"/>
                <a:cs typeface="FoundrySterling-Book"/>
              </a:rPr>
              <a:t>Shell</a:t>
            </a:r>
            <a:endParaRPr lang="en-US" sz="2400" dirty="0">
              <a:latin typeface="FoundrySterling-Book"/>
              <a:cs typeface="FoundrySterling-Book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5165111"/>
              </p:ext>
            </p:extLst>
          </p:nvPr>
        </p:nvGraphicFramePr>
        <p:xfrm>
          <a:off x="1443873" y="3557531"/>
          <a:ext cx="1795311" cy="724805"/>
        </p:xfrm>
        <a:graphic>
          <a:graphicData uri="http://schemas.openxmlformats.org/drawingml/2006/table">
            <a:tbl>
              <a:tblPr/>
              <a:tblGrid>
                <a:gridCol w="1795311"/>
              </a:tblGrid>
              <a:tr h="72480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7859306"/>
              </p:ext>
            </p:extLst>
          </p:nvPr>
        </p:nvGraphicFramePr>
        <p:xfrm>
          <a:off x="3883189" y="2439860"/>
          <a:ext cx="3836645" cy="751944"/>
        </p:xfrm>
        <a:graphic>
          <a:graphicData uri="http://schemas.openxmlformats.org/drawingml/2006/table">
            <a:tbl>
              <a:tblPr/>
              <a:tblGrid>
                <a:gridCol w="3836645"/>
              </a:tblGrid>
              <a:tr h="75194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>
                        <a:alpha val="1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5329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1" y="815070"/>
            <a:ext cx="8640763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2511" y="339634"/>
            <a:ext cx="50402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FoundrySterling-Book"/>
              </a:rPr>
              <a:t>Public Affairs Directorate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2303" y="1293220"/>
            <a:ext cx="574365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FoundrySterling-Book"/>
                <a:cs typeface="FoundrySterling-Book"/>
              </a:rPr>
              <a:t>The set of ideas a company or product stands for in people’s minds </a:t>
            </a:r>
            <a:endParaRPr lang="en-US" sz="2400" dirty="0" smtClean="0">
              <a:solidFill>
                <a:schemeClr val="bg1">
                  <a:lumMod val="75000"/>
                </a:schemeClr>
              </a:solidFill>
              <a:latin typeface="FoundrySterling-Book"/>
              <a:cs typeface="FoundrySterling-Book"/>
            </a:endParaRPr>
          </a:p>
          <a:p>
            <a:endParaRPr lang="en-US" sz="2400" dirty="0">
              <a:solidFill>
                <a:schemeClr val="bg1">
                  <a:lumMod val="75000"/>
                </a:schemeClr>
              </a:solidFill>
              <a:latin typeface="FoundrySterling-Book"/>
              <a:cs typeface="FoundrySterling-Book"/>
            </a:endParaRPr>
          </a:p>
          <a:p>
            <a:r>
              <a:rPr lang="en-US" sz="4000" dirty="0">
                <a:latin typeface="FoundrySterling-Book"/>
                <a:cs typeface="FoundrySterling-Book"/>
              </a:rPr>
              <a:t>Shaped by that company or product’s actions </a:t>
            </a:r>
          </a:p>
          <a:p>
            <a:endParaRPr lang="en-US" sz="2400" dirty="0">
              <a:solidFill>
                <a:schemeClr val="bg1">
                  <a:lumMod val="75000"/>
                </a:schemeClr>
              </a:solidFill>
              <a:latin typeface="FoundrySterling-Book"/>
              <a:cs typeface="FoundrySterling-Book"/>
            </a:endParaRPr>
          </a:p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FoundrySterling-Book"/>
                <a:cs typeface="FoundrySterling-Book"/>
              </a:rPr>
              <a:t>And </a:t>
            </a:r>
            <a:r>
              <a:rPr lang="en-US" sz="2400" dirty="0" err="1">
                <a:solidFill>
                  <a:schemeClr val="bg1">
                    <a:lumMod val="75000"/>
                  </a:schemeClr>
                </a:solidFill>
                <a:latin typeface="FoundrySterling-Book"/>
                <a:cs typeface="FoundrySterling-Book"/>
              </a:rPr>
              <a:t>recognised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FoundrySterling-Book"/>
                <a:cs typeface="FoundrySterling-Book"/>
              </a:rPr>
              <a:t> through a visual style </a:t>
            </a:r>
          </a:p>
          <a:p>
            <a:endParaRPr lang="en-US" sz="2400" dirty="0">
              <a:latin typeface="FoundrySterling-Book"/>
              <a:cs typeface="FoundrySterling-Book"/>
            </a:endParaRPr>
          </a:p>
          <a:p>
            <a:endParaRPr lang="en-US" sz="2400" dirty="0" smtClean="0">
              <a:solidFill>
                <a:schemeClr val="bg1"/>
              </a:solidFill>
              <a:latin typeface="FoundrySterling-Book"/>
            </a:endParaRPr>
          </a:p>
        </p:txBody>
      </p:sp>
      <p:pic>
        <p:nvPicPr>
          <p:cNvPr id="11" name="Picture 10" descr="ox_small_cmyk_pos_rec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5107" y="178883"/>
            <a:ext cx="1521068" cy="46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736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4-29 at 19.00.29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152" y="1293220"/>
            <a:ext cx="7219308" cy="4617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1" y="815070"/>
            <a:ext cx="8640763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2511" y="339634"/>
            <a:ext cx="50402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FoundrySterling-Book"/>
              </a:rPr>
              <a:t>Public Affairs Directorate</a:t>
            </a:r>
          </a:p>
        </p:txBody>
      </p:sp>
      <p:pic>
        <p:nvPicPr>
          <p:cNvPr id="11" name="Picture 10" descr="ox_small_cmyk_pos_rect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5107" y="178883"/>
            <a:ext cx="1521068" cy="46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363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1" y="815070"/>
            <a:ext cx="8640763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2511" y="339634"/>
            <a:ext cx="50402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FoundrySterling-Book"/>
              </a:rPr>
              <a:t>Public Affairs Directorate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2302" y="1472823"/>
            <a:ext cx="679536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FoundrySterling-Book"/>
              </a:rPr>
              <a:t>Year in review</a:t>
            </a:r>
          </a:p>
          <a:p>
            <a:r>
              <a:rPr lang="en-US" sz="2400" dirty="0" smtClean="0">
                <a:latin typeface="FoundrySterling-Book"/>
                <a:hlinkClick r:id="rId2"/>
              </a:rPr>
              <a:t>ox.ac.uk/about/introducing_oxford/annual_review</a:t>
            </a:r>
            <a:endParaRPr lang="en-US" sz="2400" dirty="0">
              <a:latin typeface="FoundrySterling-Book"/>
            </a:endParaRPr>
          </a:p>
          <a:p>
            <a:endParaRPr lang="en-US" sz="1400" dirty="0" smtClean="0">
              <a:solidFill>
                <a:schemeClr val="bg1"/>
              </a:solidFill>
              <a:latin typeface="FoundrySterling-Book"/>
            </a:endParaRPr>
          </a:p>
        </p:txBody>
      </p:sp>
      <p:pic>
        <p:nvPicPr>
          <p:cNvPr id="11" name="Picture 10" descr="ox_small_cmyk_pos_rect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5107" y="178883"/>
            <a:ext cx="1521068" cy="4685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2303" y="2960149"/>
            <a:ext cx="709042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FoundrySterling-Book"/>
              </a:rPr>
              <a:t>Research impact</a:t>
            </a:r>
          </a:p>
          <a:p>
            <a:r>
              <a:rPr lang="en-US" sz="2400" dirty="0" smtClean="0">
                <a:latin typeface="FoundrySterling-Book"/>
                <a:hlinkClick r:id="rId4"/>
              </a:rPr>
              <a:t>ox.ac.uk/research/research-impact/impact-films</a:t>
            </a:r>
            <a:endParaRPr lang="en-US" sz="2400" dirty="0">
              <a:latin typeface="FoundrySterling-Book"/>
            </a:endParaRPr>
          </a:p>
          <a:p>
            <a:r>
              <a:rPr lang="en-US" sz="1400" dirty="0" smtClean="0">
                <a:solidFill>
                  <a:schemeClr val="bg1"/>
                </a:solidFill>
                <a:latin typeface="FoundrySterling-Book"/>
              </a:rPr>
              <a:t>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2303" y="4464592"/>
            <a:ext cx="709042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FoundrySterling-Book"/>
              </a:rPr>
              <a:t>London and China lectures</a:t>
            </a:r>
          </a:p>
          <a:p>
            <a:r>
              <a:rPr lang="en-US" sz="2400" dirty="0" smtClean="0">
                <a:latin typeface="FoundrySterling-Book"/>
                <a:hlinkClick r:id="rId5"/>
              </a:rPr>
              <a:t>ox.ac.uk/news-and-events/The-University-Year</a:t>
            </a:r>
            <a:endParaRPr lang="en-US" sz="2400" dirty="0" smtClean="0">
              <a:latin typeface="FoundrySterling-Book"/>
            </a:endParaRPr>
          </a:p>
          <a:p>
            <a:r>
              <a:rPr lang="en-US" sz="1400" dirty="0" smtClean="0">
                <a:solidFill>
                  <a:schemeClr val="bg1"/>
                </a:solidFill>
                <a:latin typeface="FoundrySterling-Book"/>
              </a:rPr>
              <a:t>∂</a:t>
            </a:r>
          </a:p>
        </p:txBody>
      </p:sp>
    </p:spTree>
    <p:extLst>
      <p:ext uri="{BB962C8B-B14F-4D97-AF65-F5344CB8AC3E}">
        <p14:creationId xmlns:p14="http://schemas.microsoft.com/office/powerpoint/2010/main" val="3547630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1" y="815070"/>
            <a:ext cx="8640763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2511" y="339634"/>
            <a:ext cx="50402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FoundrySterling-Book"/>
              </a:rPr>
              <a:t>Public Affairs Directorate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2303" y="1293220"/>
            <a:ext cx="5341557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FoundrySterling-Book"/>
                <a:cs typeface="FoundrySterling-Book"/>
              </a:rPr>
              <a:t>The set of ideas a company or product stands for in people’s minds </a:t>
            </a:r>
            <a:endParaRPr lang="en-US" sz="2400" dirty="0" smtClean="0">
              <a:solidFill>
                <a:schemeClr val="bg1">
                  <a:lumMod val="75000"/>
                </a:schemeClr>
              </a:solidFill>
              <a:latin typeface="FoundrySterling-Book"/>
              <a:cs typeface="FoundrySterling-Book"/>
            </a:endParaRPr>
          </a:p>
          <a:p>
            <a:endParaRPr lang="en-US" sz="2400" dirty="0">
              <a:solidFill>
                <a:schemeClr val="bg1">
                  <a:lumMod val="75000"/>
                </a:schemeClr>
              </a:solidFill>
              <a:latin typeface="FoundrySterling-Book"/>
              <a:cs typeface="FoundrySterling-Book"/>
            </a:endParaRPr>
          </a:p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FoundrySterling-Book"/>
                <a:cs typeface="FoundrySterling-Book"/>
              </a:rPr>
              <a:t>Shaped by that company or product’s actions </a:t>
            </a:r>
          </a:p>
          <a:p>
            <a:endParaRPr lang="en-US" sz="2400" dirty="0">
              <a:solidFill>
                <a:schemeClr val="bg1">
                  <a:lumMod val="75000"/>
                </a:schemeClr>
              </a:solidFill>
              <a:latin typeface="FoundrySterling-Book"/>
              <a:cs typeface="FoundrySterling-Book"/>
            </a:endParaRPr>
          </a:p>
          <a:p>
            <a:r>
              <a:rPr lang="en-US" sz="4000" dirty="0">
                <a:latin typeface="FoundrySterling-Book"/>
                <a:cs typeface="FoundrySterling-Book"/>
              </a:rPr>
              <a:t>And </a:t>
            </a:r>
            <a:r>
              <a:rPr lang="en-US" sz="4000" dirty="0" err="1">
                <a:latin typeface="FoundrySterling-Book"/>
                <a:cs typeface="FoundrySterling-Book"/>
              </a:rPr>
              <a:t>recognised</a:t>
            </a:r>
            <a:r>
              <a:rPr lang="en-US" sz="4000" dirty="0">
                <a:latin typeface="FoundrySterling-Book"/>
                <a:cs typeface="FoundrySterling-Book"/>
              </a:rPr>
              <a:t> through a visual style </a:t>
            </a:r>
          </a:p>
          <a:p>
            <a:endParaRPr lang="en-US" sz="2400" dirty="0">
              <a:latin typeface="FoundrySterling-Book"/>
              <a:cs typeface="FoundrySterling-Book"/>
            </a:endParaRPr>
          </a:p>
          <a:p>
            <a:endParaRPr lang="en-US" sz="2400" dirty="0" smtClean="0">
              <a:solidFill>
                <a:schemeClr val="bg1"/>
              </a:solidFill>
              <a:latin typeface="FoundrySterling-Book"/>
            </a:endParaRPr>
          </a:p>
        </p:txBody>
      </p:sp>
      <p:pic>
        <p:nvPicPr>
          <p:cNvPr id="11" name="Picture 10" descr="ox_small_cmyk_pos_rec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5107" y="178883"/>
            <a:ext cx="1521068" cy="46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654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1210b.brandguidelin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31" y="1343262"/>
            <a:ext cx="6337775" cy="4597767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1" y="815070"/>
            <a:ext cx="8640763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2511" y="339634"/>
            <a:ext cx="50402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FoundrySterling-Book"/>
              </a:rPr>
              <a:t>Public Affairs Directorate</a:t>
            </a:r>
          </a:p>
        </p:txBody>
      </p:sp>
      <p:pic>
        <p:nvPicPr>
          <p:cNvPr id="11" name="Picture 10" descr="ox_small_cmyk_pos_rect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5107" y="178883"/>
            <a:ext cx="1521068" cy="46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179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1" y="815070"/>
            <a:ext cx="8640763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2511" y="339634"/>
            <a:ext cx="50402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FoundrySterling-Book"/>
              </a:rPr>
              <a:t>Public Affairs Directorate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2303" y="1293220"/>
            <a:ext cx="57436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FoundrySterling-Book"/>
              </a:rPr>
              <a:t>History</a:t>
            </a:r>
            <a:endParaRPr lang="en-US" sz="4000" dirty="0">
              <a:latin typeface="FoundrySterling-Book"/>
            </a:endParaRPr>
          </a:p>
          <a:p>
            <a:endParaRPr lang="en-US" sz="1400" dirty="0" smtClean="0">
              <a:solidFill>
                <a:schemeClr val="bg1"/>
              </a:solidFill>
              <a:latin typeface="FoundrySterling-Book"/>
            </a:endParaRPr>
          </a:p>
        </p:txBody>
      </p:sp>
      <p:pic>
        <p:nvPicPr>
          <p:cNvPr id="11" name="Picture 10" descr="ox_small_cmyk_pos_rec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5107" y="178883"/>
            <a:ext cx="1521068" cy="4685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2303" y="2559285"/>
            <a:ext cx="574365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spcAft>
                <a:spcPts val="1500"/>
              </a:spcAft>
              <a:buFont typeface="Arial"/>
              <a:buChar char="•"/>
            </a:pPr>
            <a:r>
              <a:rPr lang="en-US" sz="2400" dirty="0" err="1" smtClean="0">
                <a:latin typeface="FoundrySterling-Book"/>
                <a:cs typeface="FoundrySterling-Book"/>
              </a:rPr>
              <a:t>Brandr</a:t>
            </a:r>
            <a:r>
              <a:rPr lang="en-US" sz="2400" dirty="0" smtClean="0">
                <a:latin typeface="FoundrySterling-Book"/>
                <a:cs typeface="FoundrySterling-Book"/>
              </a:rPr>
              <a:t> – Ancient Norse: to burn </a:t>
            </a:r>
          </a:p>
          <a:p>
            <a:pPr marL="180000" indent="-180000">
              <a:spcAft>
                <a:spcPts val="1500"/>
              </a:spcAft>
              <a:buFont typeface="Arial"/>
              <a:buChar char="•"/>
            </a:pPr>
            <a:r>
              <a:rPr lang="en-US" sz="2400" dirty="0" smtClean="0">
                <a:latin typeface="FoundrySterling-Book"/>
                <a:cs typeface="FoundrySterling-Book"/>
              </a:rPr>
              <a:t>950 </a:t>
            </a:r>
            <a:r>
              <a:rPr lang="en-US" sz="2400" dirty="0">
                <a:latin typeface="FoundrySterling-Book"/>
                <a:cs typeface="FoundrySterling-Book"/>
              </a:rPr>
              <a:t>A piece of wood that’s burning </a:t>
            </a:r>
          </a:p>
          <a:p>
            <a:pPr marL="180000" indent="-180000">
              <a:spcAft>
                <a:spcPts val="1500"/>
              </a:spcAft>
              <a:buFont typeface="Arial"/>
              <a:buChar char="•"/>
            </a:pPr>
            <a:r>
              <a:rPr lang="en-US" sz="2400" dirty="0">
                <a:latin typeface="FoundrySterling-Book"/>
                <a:cs typeface="FoundrySterling-Book"/>
              </a:rPr>
              <a:t>1385 A torch </a:t>
            </a:r>
          </a:p>
          <a:p>
            <a:pPr marL="180000" indent="-180000">
              <a:spcAft>
                <a:spcPts val="1500"/>
              </a:spcAft>
              <a:buFont typeface="Arial"/>
              <a:buChar char="•"/>
            </a:pPr>
            <a:r>
              <a:rPr lang="en-US" sz="2400" dirty="0">
                <a:latin typeface="FoundrySterling-Book"/>
                <a:cs typeface="FoundrySterling-Book"/>
              </a:rPr>
              <a:t>1552 The mark made by burning</a:t>
            </a:r>
          </a:p>
          <a:p>
            <a:pPr marL="180000" indent="-180000">
              <a:spcAft>
                <a:spcPts val="1500"/>
              </a:spcAft>
              <a:buFont typeface="Arial"/>
              <a:buChar char="•"/>
            </a:pPr>
            <a:r>
              <a:rPr lang="en-US" sz="2400" dirty="0">
                <a:latin typeface="FoundrySterling-Book"/>
                <a:cs typeface="FoundrySterling-Book"/>
              </a:rPr>
              <a:t>1665 A mark made on </a:t>
            </a:r>
            <a:r>
              <a:rPr lang="en-US" sz="2400" dirty="0" smtClean="0">
                <a:latin typeface="FoundrySterling-Book"/>
                <a:cs typeface="FoundrySterling-Book"/>
              </a:rPr>
              <a:t>cattle</a:t>
            </a:r>
            <a:endParaRPr lang="en-US" sz="2400" dirty="0">
              <a:latin typeface="FoundrySterling-Book"/>
              <a:cs typeface="FoundrySterling-Book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5785" y="2275078"/>
            <a:ext cx="1794601" cy="208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571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1210b.brandguidelin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31" y="1343262"/>
            <a:ext cx="6337775" cy="4597767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1" y="815070"/>
            <a:ext cx="8640763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2511" y="339634"/>
            <a:ext cx="50402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FoundrySterling-Book"/>
              </a:rPr>
              <a:t>Public Affairs Directorate</a:t>
            </a:r>
          </a:p>
        </p:txBody>
      </p:sp>
      <p:pic>
        <p:nvPicPr>
          <p:cNvPr id="11" name="Picture 10" descr="ox_small_cmyk_pos_rect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5107" y="178883"/>
            <a:ext cx="1521068" cy="46852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06656" y="1877559"/>
            <a:ext cx="3639815" cy="16527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986175" y="1826165"/>
            <a:ext cx="30747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FoundrySterling-BookItalic"/>
                <a:cs typeface="FoundrySterling-BookItalic"/>
              </a:rPr>
              <a:t>We are looking for inspirational design with impact and clarity that is consistent with Oxford’s expansive visual identity.</a:t>
            </a:r>
            <a:endParaRPr lang="en-US" sz="2000" dirty="0">
              <a:latin typeface="FoundrySterling-BookItalic"/>
              <a:cs typeface="FoundrySterling-BookItal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10233" y="1974778"/>
            <a:ext cx="1488251" cy="23028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ox_brand_rgb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1756" y="1877559"/>
            <a:ext cx="376727" cy="37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204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1" y="815070"/>
            <a:ext cx="8640763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2511" y="339634"/>
            <a:ext cx="50402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FoundrySterling-Book"/>
              </a:rPr>
              <a:t>Public Affairs Directorate</a:t>
            </a:r>
          </a:p>
        </p:txBody>
      </p:sp>
      <p:pic>
        <p:nvPicPr>
          <p:cNvPr id="11" name="Picture 10" descr="ox_small_cmyk_pos_rec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5107" y="178883"/>
            <a:ext cx="1521068" cy="468528"/>
          </a:xfrm>
          <a:prstGeom prst="rect">
            <a:avLst/>
          </a:prstGeom>
        </p:spPr>
      </p:pic>
      <p:pic>
        <p:nvPicPr>
          <p:cNvPr id="3" name="Picture 2" descr="Oxford Blue Covers-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281" y="1205864"/>
            <a:ext cx="6598797" cy="4665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4832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1" y="815070"/>
            <a:ext cx="8640763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2511" y="339634"/>
            <a:ext cx="50402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FoundrySterling-Book"/>
              </a:rPr>
              <a:t>Public Affairs Directorate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2302" y="1293220"/>
            <a:ext cx="662503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FoundrySterling-Book"/>
                <a:cs typeface="FoundrySterling-Book"/>
              </a:rPr>
              <a:t>Our visual identity is the </a:t>
            </a:r>
            <a:r>
              <a:rPr lang="en-US" sz="4000" dirty="0" smtClean="0">
                <a:latin typeface="FoundrySterling-Book"/>
                <a:cs typeface="FoundrySterling-Book"/>
              </a:rPr>
              <a:t>graphic expression </a:t>
            </a:r>
            <a:r>
              <a:rPr lang="en-US" sz="4000" dirty="0">
                <a:latin typeface="FoundrySterling-Book"/>
                <a:cs typeface="FoundrySterling-Book"/>
              </a:rPr>
              <a:t>of who </a:t>
            </a:r>
            <a:r>
              <a:rPr lang="en-US" sz="4000" dirty="0" smtClean="0">
                <a:latin typeface="FoundrySterling-Book"/>
                <a:cs typeface="FoundrySterling-Book"/>
              </a:rPr>
              <a:t>   we </a:t>
            </a:r>
            <a:r>
              <a:rPr lang="en-US" sz="4000" dirty="0">
                <a:latin typeface="FoundrySterling-Book"/>
                <a:cs typeface="FoundrySterling-Book"/>
              </a:rPr>
              <a:t>are and </a:t>
            </a:r>
            <a:r>
              <a:rPr lang="en-US" sz="4000" dirty="0" smtClean="0">
                <a:latin typeface="FoundrySterling-Book"/>
                <a:cs typeface="FoundrySterling-Book"/>
              </a:rPr>
              <a:t>what we </a:t>
            </a:r>
            <a:r>
              <a:rPr lang="en-US" sz="4000" dirty="0">
                <a:latin typeface="FoundrySterling-Book"/>
                <a:cs typeface="FoundrySterling-Book"/>
              </a:rPr>
              <a:t>represent. </a:t>
            </a:r>
            <a:r>
              <a:rPr lang="en-US" sz="4000" dirty="0" smtClean="0">
                <a:latin typeface="FoundrySterling-Book"/>
                <a:cs typeface="FoundrySterling-Book"/>
              </a:rPr>
              <a:t>It </a:t>
            </a:r>
            <a:r>
              <a:rPr lang="en-US" sz="4000" dirty="0">
                <a:latin typeface="FoundrySterling-Book"/>
                <a:cs typeface="FoundrySterling-Book"/>
              </a:rPr>
              <a:t>has a major role to </a:t>
            </a:r>
            <a:r>
              <a:rPr lang="en-US" sz="4000" dirty="0" smtClean="0">
                <a:latin typeface="FoundrySterling-Book"/>
                <a:cs typeface="FoundrySterling-Book"/>
              </a:rPr>
              <a:t>play in </a:t>
            </a:r>
            <a:r>
              <a:rPr lang="en-US" sz="4000" dirty="0">
                <a:latin typeface="FoundrySterling-Book"/>
                <a:cs typeface="FoundrySterling-Book"/>
              </a:rPr>
              <a:t>promoting a consistent and </a:t>
            </a:r>
            <a:r>
              <a:rPr lang="en-US" sz="4000" dirty="0" smtClean="0">
                <a:latin typeface="FoundrySterling-Book"/>
                <a:cs typeface="FoundrySterling-Book"/>
              </a:rPr>
              <a:t>positive image </a:t>
            </a:r>
            <a:r>
              <a:rPr lang="en-US" sz="4000" dirty="0">
                <a:latin typeface="FoundrySterling-Book"/>
                <a:cs typeface="FoundrySterling-Book"/>
              </a:rPr>
              <a:t>of the University.</a:t>
            </a:r>
            <a:endParaRPr lang="en-US" sz="1400" dirty="0" smtClean="0">
              <a:solidFill>
                <a:schemeClr val="bg1"/>
              </a:solidFill>
              <a:latin typeface="FoundrySterling-Book"/>
              <a:cs typeface="FoundrySterling-Book"/>
            </a:endParaRPr>
          </a:p>
        </p:txBody>
      </p:sp>
      <p:pic>
        <p:nvPicPr>
          <p:cNvPr id="11" name="Picture 10" descr="ox_small_cmyk_pos_rec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5107" y="178883"/>
            <a:ext cx="1521068" cy="46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881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1" y="815070"/>
            <a:ext cx="8640763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2511" y="339634"/>
            <a:ext cx="50402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FoundrySterling-Book"/>
              </a:rPr>
              <a:t>Public Affairs Directorate</a:t>
            </a:r>
          </a:p>
        </p:txBody>
      </p:sp>
      <p:pic>
        <p:nvPicPr>
          <p:cNvPr id="11" name="Picture 10" descr="ox_small_cmyk_pos_rec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5107" y="178883"/>
            <a:ext cx="1521068" cy="468528"/>
          </a:xfrm>
          <a:prstGeom prst="rect">
            <a:avLst/>
          </a:prstGeom>
        </p:spPr>
      </p:pic>
      <p:pic>
        <p:nvPicPr>
          <p:cNvPr id="10" name="Picture 9" descr="brand-mgr-1.jpeg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1089" y="1268560"/>
            <a:ext cx="6213649" cy="467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136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79217" y="2016126"/>
            <a:ext cx="4103160" cy="1417005"/>
          </a:xfrm>
          <a:prstGeom prst="rect">
            <a:avLst/>
          </a:prstGeom>
          <a:solidFill>
            <a:srgbClr val="000090">
              <a:alpha val="62000"/>
            </a:srgbClr>
          </a:solidFill>
          <a:ln>
            <a:noFill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2303" y="2016125"/>
            <a:ext cx="504028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FoundrySterling-Book"/>
              </a:rPr>
              <a:t>Brand Matters</a:t>
            </a:r>
          </a:p>
          <a:p>
            <a:endParaRPr lang="en-US" sz="1400" dirty="0" smtClean="0">
              <a:solidFill>
                <a:schemeClr val="bg1"/>
              </a:solidFill>
              <a:latin typeface="FoundrySterling-Book"/>
            </a:endParaRPr>
          </a:p>
          <a:p>
            <a:r>
              <a:rPr lang="en-US" sz="1400" dirty="0" smtClean="0">
                <a:solidFill>
                  <a:schemeClr val="bg1"/>
                </a:solidFill>
                <a:latin typeface="FoundrySterling-Book"/>
              </a:rPr>
              <a:t>1 May 2014 • Paul Chinn</a:t>
            </a:r>
            <a:endParaRPr lang="en-US" sz="1400" dirty="0">
              <a:solidFill>
                <a:schemeClr val="bg1"/>
              </a:solidFill>
              <a:latin typeface="FoundrySterling-Book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-1" y="815070"/>
            <a:ext cx="8640763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2511" y="339634"/>
            <a:ext cx="50402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FoundrySterling-Book"/>
              </a:rPr>
              <a:t>Public Affairs Directorate</a:t>
            </a:r>
          </a:p>
        </p:txBody>
      </p:sp>
      <p:pic>
        <p:nvPicPr>
          <p:cNvPr id="12" name="Picture 11" descr="ox_small_cmyk_pos_rec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5107" y="178883"/>
            <a:ext cx="1521068" cy="46852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32303" y="3898634"/>
            <a:ext cx="51707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FoundrySterling-Book"/>
                <a:cs typeface="FoundrySterling-Book"/>
              </a:rPr>
              <a:t>Thanks to Tom </a:t>
            </a:r>
            <a:r>
              <a:rPr lang="en-US" sz="1200" dirty="0" err="1" smtClean="0">
                <a:latin typeface="FoundrySterling-Book"/>
                <a:cs typeface="FoundrySterling-Book"/>
              </a:rPr>
              <a:t>Fishburne</a:t>
            </a:r>
            <a:r>
              <a:rPr lang="en-US" sz="1200" dirty="0" smtClean="0">
                <a:latin typeface="FoundrySterling-Book"/>
                <a:cs typeface="FoundrySterling-Book"/>
              </a:rPr>
              <a:t> for the use of cartoons</a:t>
            </a:r>
          </a:p>
          <a:p>
            <a:r>
              <a:rPr lang="en-US" sz="1200" dirty="0">
                <a:latin typeface="FoundrySterling-Book"/>
                <a:cs typeface="FoundrySterling-Book"/>
                <a:hlinkClick r:id="rId3"/>
              </a:rPr>
              <a:t>http://</a:t>
            </a:r>
            <a:r>
              <a:rPr lang="en-US" sz="1200" dirty="0" smtClean="0">
                <a:latin typeface="FoundrySterling-Book"/>
                <a:cs typeface="FoundrySterling-Book"/>
                <a:hlinkClick r:id="rId3"/>
              </a:rPr>
              <a:t>tomfishburne.com</a:t>
            </a:r>
            <a:endParaRPr lang="en-US" sz="1200" dirty="0" smtClean="0">
              <a:latin typeface="FoundrySterling-Book"/>
              <a:cs typeface="FoundrySterling-Book"/>
            </a:endParaRPr>
          </a:p>
          <a:p>
            <a:endParaRPr lang="en-US" sz="1200" dirty="0" smtClean="0">
              <a:latin typeface="FoundrySterling-Book"/>
              <a:cs typeface="FoundrySterling-Book"/>
            </a:endParaRPr>
          </a:p>
          <a:p>
            <a:r>
              <a:rPr lang="en-US" sz="1200" dirty="0" smtClean="0">
                <a:latin typeface="FoundrySterling-Book"/>
                <a:cs typeface="FoundrySterling-Book"/>
              </a:rPr>
              <a:t>And to Wolff </a:t>
            </a:r>
            <a:r>
              <a:rPr lang="en-US" sz="1200" dirty="0" err="1" smtClean="0">
                <a:latin typeface="FoundrySterling-Book"/>
                <a:cs typeface="FoundrySterling-Book"/>
              </a:rPr>
              <a:t>Olins</a:t>
            </a:r>
            <a:r>
              <a:rPr lang="en-US" sz="1200" dirty="0" smtClean="0">
                <a:latin typeface="FoundrySterling-Book"/>
                <a:cs typeface="FoundrySterling-Book"/>
              </a:rPr>
              <a:t> for some content.</a:t>
            </a:r>
          </a:p>
          <a:p>
            <a:endParaRPr lang="en-US" sz="1200" dirty="0">
              <a:latin typeface="FoundrySterling-Book"/>
              <a:cs typeface="FoundrySterling-Book"/>
            </a:endParaRPr>
          </a:p>
          <a:p>
            <a:r>
              <a:rPr lang="en-US" sz="1200" dirty="0" smtClean="0">
                <a:latin typeface="FoundrySterling-Book"/>
                <a:cs typeface="FoundrySterling-Book"/>
              </a:rPr>
              <a:t>All photos are copyright to their respective owners.</a:t>
            </a:r>
            <a:endParaRPr lang="en-US" sz="1200" dirty="0">
              <a:latin typeface="FoundrySterling-Book"/>
              <a:cs typeface="FoundrySterling-Book"/>
            </a:endParaRPr>
          </a:p>
        </p:txBody>
      </p:sp>
    </p:spTree>
    <p:extLst>
      <p:ext uri="{BB962C8B-B14F-4D97-AF65-F5344CB8AC3E}">
        <p14:creationId xmlns:p14="http://schemas.microsoft.com/office/powerpoint/2010/main" val="3008355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1" y="815070"/>
            <a:ext cx="8640763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2511" y="339634"/>
            <a:ext cx="50402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FoundrySterling-Book"/>
              </a:rPr>
              <a:t>Public Affairs Directorate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2303" y="1293220"/>
            <a:ext cx="57436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FoundrySterling-Book"/>
              </a:rPr>
              <a:t>History</a:t>
            </a:r>
            <a:endParaRPr lang="en-US" sz="4000" dirty="0">
              <a:latin typeface="FoundrySterling-Book"/>
            </a:endParaRPr>
          </a:p>
          <a:p>
            <a:endParaRPr lang="en-US" sz="1400" dirty="0" smtClean="0">
              <a:solidFill>
                <a:schemeClr val="bg1"/>
              </a:solidFill>
              <a:latin typeface="FoundrySterling-Book"/>
            </a:endParaRPr>
          </a:p>
        </p:txBody>
      </p:sp>
      <p:pic>
        <p:nvPicPr>
          <p:cNvPr id="11" name="Picture 10" descr="ox_small_cmyk_pos_rec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5107" y="178883"/>
            <a:ext cx="1521068" cy="4685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2303" y="2559285"/>
            <a:ext cx="5743658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spcAft>
                <a:spcPts val="1500"/>
              </a:spcAft>
              <a:buFont typeface="Arial"/>
              <a:buChar char="•"/>
            </a:pPr>
            <a:r>
              <a:rPr lang="en-US" sz="2400" dirty="0">
                <a:latin typeface="FoundrySterling-Book"/>
                <a:cs typeface="FoundrySterling-Book"/>
              </a:rPr>
              <a:t>1827 A trade-mark made on a </a:t>
            </a:r>
            <a:r>
              <a:rPr lang="en-US" sz="2400" dirty="0" smtClean="0">
                <a:latin typeface="FoundrySterling-Book"/>
                <a:cs typeface="FoundrySterling-Book"/>
              </a:rPr>
              <a:t>product</a:t>
            </a:r>
          </a:p>
          <a:p>
            <a:pPr marL="180000" indent="-180000">
              <a:spcAft>
                <a:spcPts val="1500"/>
              </a:spcAft>
              <a:buFont typeface="Arial"/>
              <a:buChar char="•"/>
            </a:pPr>
            <a:r>
              <a:rPr lang="en-US" sz="2400" dirty="0" smtClean="0">
                <a:latin typeface="FoundrySterling-Book"/>
                <a:cs typeface="FoundrySterling-Book"/>
              </a:rPr>
              <a:t>1854 </a:t>
            </a:r>
            <a:r>
              <a:rPr lang="en-US" sz="2400" dirty="0">
                <a:latin typeface="FoundrySterling-Book"/>
                <a:cs typeface="FoundrySterling-Book"/>
              </a:rPr>
              <a:t>A particular class of goods </a:t>
            </a:r>
          </a:p>
          <a:p>
            <a:pPr marL="180000" indent="-180000">
              <a:spcAft>
                <a:spcPts val="1500"/>
              </a:spcAft>
              <a:buFont typeface="Arial"/>
              <a:buChar char="•"/>
            </a:pPr>
            <a:r>
              <a:rPr lang="en-US" sz="2400" dirty="0">
                <a:latin typeface="FoundrySterling-Book"/>
                <a:cs typeface="FoundrySterling-Book"/>
              </a:rPr>
              <a:t>1958 The impression of a product in the minds of consumers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5785" y="2559285"/>
            <a:ext cx="1794601" cy="100946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8321" y="3626044"/>
            <a:ext cx="2174164" cy="2174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899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1" y="815070"/>
            <a:ext cx="8640763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2511" y="339634"/>
            <a:ext cx="50402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FoundrySterling-Book"/>
              </a:rPr>
              <a:t>Public Affairs Directorate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2303" y="1293220"/>
            <a:ext cx="57436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FoundrySterling-Book"/>
              </a:rPr>
              <a:t>History</a:t>
            </a:r>
            <a:endParaRPr lang="en-US" sz="4000" dirty="0">
              <a:latin typeface="FoundrySterling-Book"/>
            </a:endParaRPr>
          </a:p>
          <a:p>
            <a:endParaRPr lang="en-US" sz="1400" dirty="0" smtClean="0">
              <a:solidFill>
                <a:schemeClr val="bg1"/>
              </a:solidFill>
              <a:latin typeface="FoundrySterling-Book"/>
            </a:endParaRPr>
          </a:p>
        </p:txBody>
      </p:sp>
      <p:pic>
        <p:nvPicPr>
          <p:cNvPr id="11" name="Picture 10" descr="ox_small_cmyk_pos_rec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5107" y="178883"/>
            <a:ext cx="1521068" cy="4685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2303" y="2559285"/>
            <a:ext cx="3984624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spcAft>
                <a:spcPts val="1500"/>
              </a:spcAft>
              <a:buFont typeface="Arial"/>
              <a:buChar char="•"/>
            </a:pPr>
            <a:r>
              <a:rPr lang="en-US" sz="2400" dirty="0" smtClean="0">
                <a:latin typeface="FoundrySterling-Book"/>
                <a:cs typeface="FoundrySterling-Book"/>
              </a:rPr>
              <a:t>1980+ </a:t>
            </a:r>
            <a:r>
              <a:rPr lang="en-US" sz="2400" dirty="0" err="1" smtClean="0">
                <a:latin typeface="FoundrySterling-Book"/>
                <a:cs typeface="FoundrySterling-Book"/>
              </a:rPr>
              <a:t>Globalisation</a:t>
            </a:r>
            <a:r>
              <a:rPr lang="en-US" sz="2400" dirty="0" smtClean="0">
                <a:latin typeface="FoundrySterling-Book"/>
                <a:cs typeface="FoundrySterling-Book"/>
              </a:rPr>
              <a:t>, brand as company identity, brand loyalty: offers benefits of belonging</a:t>
            </a:r>
          </a:p>
          <a:p>
            <a:pPr marL="180000" indent="-180000">
              <a:spcAft>
                <a:spcPts val="1500"/>
              </a:spcAft>
              <a:buFont typeface="Arial"/>
              <a:buChar char="•"/>
            </a:pPr>
            <a:endParaRPr lang="en-US" sz="2400" dirty="0" smtClean="0">
              <a:latin typeface="FoundrySterling-Book"/>
              <a:cs typeface="FoundrySterling-Book"/>
            </a:endParaRPr>
          </a:p>
          <a:p>
            <a:pPr marL="180000" indent="-180000">
              <a:spcAft>
                <a:spcPts val="1500"/>
              </a:spcAft>
              <a:buFont typeface="Arial"/>
              <a:buChar char="•"/>
            </a:pPr>
            <a:r>
              <a:rPr lang="en-US" sz="2400" dirty="0" smtClean="0">
                <a:latin typeface="FoundrySterling-Book"/>
                <a:cs typeface="FoundrySterling-Book"/>
              </a:rPr>
              <a:t>2000+ Digital </a:t>
            </a:r>
            <a:r>
              <a:rPr lang="en-US" sz="2400" dirty="0" err="1" smtClean="0">
                <a:latin typeface="FoundrySterling-Book"/>
                <a:cs typeface="FoundrySterling-Book"/>
              </a:rPr>
              <a:t>globalisation</a:t>
            </a:r>
            <a:r>
              <a:rPr lang="en-US" sz="2400" dirty="0" smtClean="0">
                <a:latin typeface="FoundrySterling-Book"/>
                <a:cs typeface="FoundrySterling-Book"/>
              </a:rPr>
              <a:t>, brand usefulness, sense of taking part: networks</a:t>
            </a:r>
            <a:endParaRPr lang="en-US" sz="2400" dirty="0">
              <a:latin typeface="FoundrySterling-Book"/>
              <a:cs typeface="FoundrySterling-Book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2039" y="4674530"/>
            <a:ext cx="1905922" cy="14294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3790" y="2090718"/>
            <a:ext cx="3947007" cy="2294079"/>
          </a:xfrm>
          <a:prstGeom prst="rect">
            <a:avLst/>
          </a:prstGeom>
        </p:spPr>
      </p:pic>
      <p:pic>
        <p:nvPicPr>
          <p:cNvPr id="10" name="Picture 9" descr="Screen Shot 2014-04-29 at 16.38.53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3790" y="4784567"/>
            <a:ext cx="1700953" cy="128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248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1" y="815070"/>
            <a:ext cx="8640763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2511" y="339634"/>
            <a:ext cx="50402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FoundrySterling-Book"/>
              </a:rPr>
              <a:t>Public Affairs Directorate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2303" y="1293220"/>
            <a:ext cx="57436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FoundrySterling-Book"/>
              </a:rPr>
              <a:t>One brand definition</a:t>
            </a:r>
            <a:endParaRPr lang="en-US" sz="4000" dirty="0">
              <a:latin typeface="FoundrySterling-Book"/>
            </a:endParaRPr>
          </a:p>
          <a:p>
            <a:endParaRPr lang="en-US" sz="1400" dirty="0" smtClean="0">
              <a:solidFill>
                <a:schemeClr val="bg1"/>
              </a:solidFill>
              <a:latin typeface="FoundrySterling-Book"/>
            </a:endParaRPr>
          </a:p>
        </p:txBody>
      </p:sp>
      <p:pic>
        <p:nvPicPr>
          <p:cNvPr id="11" name="Picture 10" descr="ox_small_cmyk_pos_rec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5107" y="178883"/>
            <a:ext cx="1521068" cy="4685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2302" y="2559285"/>
            <a:ext cx="684424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FoundrySterling-Book"/>
                <a:cs typeface="FoundrySterling-Book"/>
              </a:rPr>
              <a:t>A </a:t>
            </a:r>
            <a:r>
              <a:rPr lang="en-US" sz="2400" dirty="0">
                <a:latin typeface="FoundrySterling-Book"/>
                <a:cs typeface="FoundrySterling-Book"/>
              </a:rPr>
              <a:t>‘name, term, design, symbol, or any other feature that identifies one </a:t>
            </a:r>
            <a:r>
              <a:rPr lang="en-US" sz="2400" dirty="0" smtClean="0">
                <a:latin typeface="FoundrySterling-Book"/>
                <a:cs typeface="FoundrySterling-Book"/>
              </a:rPr>
              <a:t>seller’s </a:t>
            </a:r>
            <a:r>
              <a:rPr lang="en-US" sz="2400" dirty="0">
                <a:latin typeface="FoundrySterling-Book"/>
                <a:cs typeface="FoundrySterling-Book"/>
              </a:rPr>
              <a:t>good or service as distinct from those of other sellers. The legal term for brand is trademark. A brand may identify one item, a family of items, or all items of that seller. If used for the firm as a whole, the preferred term is trade name.’ </a:t>
            </a:r>
            <a:endParaRPr lang="en-US" sz="2400" dirty="0" smtClean="0">
              <a:latin typeface="FoundrySterling-Book"/>
              <a:cs typeface="FoundrySterling-Book"/>
            </a:endParaRPr>
          </a:p>
          <a:p>
            <a:endParaRPr lang="en-US" sz="1800" dirty="0">
              <a:latin typeface="FoundrySterling-Book"/>
              <a:cs typeface="FoundrySterling-Book"/>
            </a:endParaRPr>
          </a:p>
          <a:p>
            <a:r>
              <a:rPr lang="en-US" sz="1800" dirty="0">
                <a:latin typeface="FoundrySterling-Book"/>
                <a:cs typeface="FoundrySterling-Book"/>
              </a:rPr>
              <a:t>American Marketing Association </a:t>
            </a:r>
          </a:p>
        </p:txBody>
      </p:sp>
    </p:spTree>
    <p:extLst>
      <p:ext uri="{BB962C8B-B14F-4D97-AF65-F5344CB8AC3E}">
        <p14:creationId xmlns:p14="http://schemas.microsoft.com/office/powerpoint/2010/main" val="2669592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1" y="815070"/>
            <a:ext cx="8640763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2511" y="339634"/>
            <a:ext cx="50402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FoundrySterling-Book"/>
              </a:rPr>
              <a:t>Public Affairs Directorate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2303" y="1293220"/>
            <a:ext cx="57436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FoundrySterling-Book"/>
              </a:rPr>
              <a:t>Another</a:t>
            </a:r>
            <a:endParaRPr lang="en-US" sz="4000" dirty="0">
              <a:latin typeface="FoundrySterling-Book"/>
            </a:endParaRPr>
          </a:p>
          <a:p>
            <a:endParaRPr lang="en-US" sz="1400" dirty="0" smtClean="0">
              <a:solidFill>
                <a:schemeClr val="bg1"/>
              </a:solidFill>
              <a:latin typeface="FoundrySterling-Book"/>
            </a:endParaRPr>
          </a:p>
        </p:txBody>
      </p:sp>
      <p:pic>
        <p:nvPicPr>
          <p:cNvPr id="11" name="Picture 10" descr="ox_small_cmyk_pos_rec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5107" y="178883"/>
            <a:ext cx="1521068" cy="4685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2303" y="2559285"/>
            <a:ext cx="38009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FoundrySterling-Book"/>
                <a:cs typeface="FoundrySterling-Book"/>
              </a:rPr>
              <a:t>Your </a:t>
            </a:r>
            <a:r>
              <a:rPr lang="en-US" sz="2400" dirty="0">
                <a:latin typeface="FoundrySterling-Book"/>
                <a:cs typeface="FoundrySterling-Book"/>
              </a:rPr>
              <a:t>brand is what people say about you when you’re not in the room</a:t>
            </a:r>
            <a:r>
              <a:rPr lang="en-US" sz="2400" dirty="0" smtClean="0">
                <a:latin typeface="FoundrySterling-Book"/>
                <a:cs typeface="FoundrySterling-Book"/>
              </a:rPr>
              <a:t>.</a:t>
            </a:r>
            <a:r>
              <a:rPr lang="en-US" sz="1800" dirty="0" smtClean="0">
                <a:latin typeface="FoundrySterling-Book"/>
                <a:cs typeface="FoundrySterling-Book"/>
              </a:rPr>
              <a:t> </a:t>
            </a:r>
          </a:p>
          <a:p>
            <a:endParaRPr lang="en-US" sz="1800" dirty="0">
              <a:latin typeface="FoundrySterling-Book"/>
              <a:cs typeface="FoundrySterling-Book"/>
            </a:endParaRPr>
          </a:p>
          <a:p>
            <a:r>
              <a:rPr lang="en-US" sz="1800" dirty="0">
                <a:latin typeface="FoundrySterling-Book"/>
                <a:cs typeface="FoundrySterling-Book"/>
              </a:rPr>
              <a:t>Jeff Bezos, Founder, Amazon </a:t>
            </a:r>
          </a:p>
        </p:txBody>
      </p:sp>
    </p:spTree>
    <p:extLst>
      <p:ext uri="{BB962C8B-B14F-4D97-AF65-F5344CB8AC3E}">
        <p14:creationId xmlns:p14="http://schemas.microsoft.com/office/powerpoint/2010/main" val="101647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1" y="815070"/>
            <a:ext cx="8640763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2511" y="339634"/>
            <a:ext cx="50402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FoundrySterling-Book"/>
              </a:rPr>
              <a:t>Public Affairs Directorate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2303" y="1293220"/>
            <a:ext cx="57436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FoundrySterling-Book"/>
              </a:rPr>
              <a:t>A better definition</a:t>
            </a:r>
            <a:endParaRPr lang="en-US" sz="4000" dirty="0">
              <a:latin typeface="FoundrySterling-Book"/>
            </a:endParaRPr>
          </a:p>
          <a:p>
            <a:endParaRPr lang="en-US" sz="1400" dirty="0" smtClean="0">
              <a:solidFill>
                <a:schemeClr val="bg1"/>
              </a:solidFill>
              <a:latin typeface="FoundrySterling-Book"/>
            </a:endParaRPr>
          </a:p>
        </p:txBody>
      </p:sp>
      <p:pic>
        <p:nvPicPr>
          <p:cNvPr id="11" name="Picture 10" descr="ox_small_cmyk_pos_rec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5107" y="178883"/>
            <a:ext cx="1521068" cy="4685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2303" y="2559285"/>
            <a:ext cx="499108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FoundrySterling-Book"/>
                <a:cs typeface="FoundrySterling-Book"/>
              </a:rPr>
              <a:t>The set of ideas a company or product stands for in people’s minds </a:t>
            </a:r>
          </a:p>
          <a:p>
            <a:endParaRPr lang="en-US" sz="2400" dirty="0">
              <a:latin typeface="FoundrySterling-Book"/>
              <a:cs typeface="FoundrySterling-Book"/>
            </a:endParaRPr>
          </a:p>
          <a:p>
            <a:r>
              <a:rPr lang="en-US" sz="2400" dirty="0">
                <a:latin typeface="FoundrySterling-Book"/>
                <a:cs typeface="FoundrySterling-Book"/>
              </a:rPr>
              <a:t>Shaped by that company or product’s actions </a:t>
            </a:r>
          </a:p>
          <a:p>
            <a:endParaRPr lang="en-US" sz="2400" dirty="0">
              <a:latin typeface="FoundrySterling-Book"/>
              <a:cs typeface="FoundrySterling-Book"/>
            </a:endParaRPr>
          </a:p>
          <a:p>
            <a:r>
              <a:rPr lang="en-US" sz="2400" dirty="0">
                <a:latin typeface="FoundrySterling-Book"/>
                <a:cs typeface="FoundrySterling-Book"/>
              </a:rPr>
              <a:t>And </a:t>
            </a:r>
            <a:r>
              <a:rPr lang="en-US" sz="2400" dirty="0" err="1">
                <a:latin typeface="FoundrySterling-Book"/>
                <a:cs typeface="FoundrySterling-Book"/>
              </a:rPr>
              <a:t>recognised</a:t>
            </a:r>
            <a:r>
              <a:rPr lang="en-US" sz="2400" dirty="0">
                <a:latin typeface="FoundrySterling-Book"/>
                <a:cs typeface="FoundrySterling-Book"/>
              </a:rPr>
              <a:t> through a visual style </a:t>
            </a:r>
            <a:endParaRPr lang="en-US" sz="2400" dirty="0" smtClean="0">
              <a:latin typeface="FoundrySterling-Book"/>
              <a:cs typeface="FoundrySterling-Book"/>
            </a:endParaRPr>
          </a:p>
          <a:p>
            <a:endParaRPr lang="en-US" sz="2400" dirty="0">
              <a:latin typeface="FoundrySterling-Book"/>
              <a:cs typeface="FoundrySterling-Book"/>
            </a:endParaRPr>
          </a:p>
          <a:p>
            <a:r>
              <a:rPr lang="en-US" sz="1600" dirty="0">
                <a:latin typeface="FoundrySterling-Book"/>
                <a:cs typeface="FoundrySterling-Book"/>
              </a:rPr>
              <a:t>Robert </a:t>
            </a:r>
            <a:r>
              <a:rPr lang="en-US" sz="1600" dirty="0" smtClean="0">
                <a:latin typeface="FoundrySterling-Book"/>
                <a:cs typeface="FoundrySterling-Book"/>
              </a:rPr>
              <a:t>Jones</a:t>
            </a:r>
            <a:r>
              <a:rPr lang="en-GB" sz="1600" dirty="0" smtClean="0">
                <a:latin typeface="FoundrySterling-Book"/>
                <a:cs typeface="FoundrySterling-Book"/>
              </a:rPr>
              <a:t>, </a:t>
            </a:r>
            <a:r>
              <a:rPr lang="en-US" sz="1600" dirty="0" smtClean="0">
                <a:latin typeface="FoundrySterling-Book"/>
                <a:cs typeface="FoundrySterling-Book"/>
              </a:rPr>
              <a:t>Professor </a:t>
            </a:r>
            <a:r>
              <a:rPr lang="en-US" sz="1600" dirty="0">
                <a:latin typeface="FoundrySterling-Book"/>
                <a:cs typeface="FoundrySterling-Book"/>
              </a:rPr>
              <a:t>at University of East Anglia and head of new thinking at Wolff </a:t>
            </a:r>
            <a:r>
              <a:rPr lang="en-US" sz="1600" dirty="0" err="1">
                <a:latin typeface="FoundrySterling-Book"/>
                <a:cs typeface="FoundrySterling-Book"/>
              </a:rPr>
              <a:t>Olins</a:t>
            </a:r>
            <a:r>
              <a:rPr lang="en-US" sz="1600" dirty="0">
                <a:latin typeface="FoundrySterling-Book"/>
                <a:cs typeface="FoundrySterling-Book"/>
              </a:rPr>
              <a:t>.</a:t>
            </a:r>
            <a:endParaRPr lang="en-GB" sz="1600" dirty="0">
              <a:latin typeface="FoundrySterling-Book"/>
              <a:cs typeface="FoundrySterling-Book"/>
            </a:endParaRPr>
          </a:p>
          <a:p>
            <a:endParaRPr lang="en-US" sz="2400" dirty="0">
              <a:latin typeface="FoundrySterling-Book"/>
              <a:cs typeface="FoundrySterling-Book"/>
            </a:endParaRPr>
          </a:p>
        </p:txBody>
      </p:sp>
    </p:spTree>
    <p:extLst>
      <p:ext uri="{BB962C8B-B14F-4D97-AF65-F5344CB8AC3E}">
        <p14:creationId xmlns:p14="http://schemas.microsoft.com/office/powerpoint/2010/main" val="2671017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1" y="815070"/>
            <a:ext cx="8640763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2511" y="339634"/>
            <a:ext cx="50402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FoundrySterling-Book"/>
              </a:rPr>
              <a:t>Public Affairs Directorate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2303" y="1293220"/>
            <a:ext cx="5743658" cy="5386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FoundrySterling-Book"/>
                <a:cs typeface="FoundrySterling-Book"/>
              </a:rPr>
              <a:t>The set of ideas a company or product stands for in people’s minds </a:t>
            </a:r>
            <a:endParaRPr lang="en-US" sz="4000" dirty="0" smtClean="0">
              <a:latin typeface="FoundrySterling-Book"/>
              <a:cs typeface="FoundrySterling-Book"/>
            </a:endParaRPr>
          </a:p>
          <a:p>
            <a:endParaRPr lang="en-US" sz="4000" dirty="0">
              <a:solidFill>
                <a:schemeClr val="bg1">
                  <a:lumMod val="75000"/>
                </a:schemeClr>
              </a:solidFill>
              <a:latin typeface="FoundrySterling-Book"/>
              <a:cs typeface="FoundrySterling-Book"/>
            </a:endParaRPr>
          </a:p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FoundrySterling-Book"/>
                <a:cs typeface="FoundrySterling-Book"/>
              </a:rPr>
              <a:t>Shaped by that company or product’s actions </a:t>
            </a:r>
          </a:p>
          <a:p>
            <a:endParaRPr lang="en-US" sz="2400" dirty="0">
              <a:solidFill>
                <a:schemeClr val="bg1">
                  <a:lumMod val="75000"/>
                </a:schemeClr>
              </a:solidFill>
              <a:latin typeface="FoundrySterling-Book"/>
              <a:cs typeface="FoundrySterling-Book"/>
            </a:endParaRPr>
          </a:p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FoundrySterling-Book"/>
                <a:cs typeface="FoundrySterling-Book"/>
              </a:rPr>
              <a:t>And </a:t>
            </a:r>
            <a:r>
              <a:rPr lang="en-US" sz="2400" dirty="0" err="1">
                <a:solidFill>
                  <a:schemeClr val="bg1">
                    <a:lumMod val="75000"/>
                  </a:schemeClr>
                </a:solidFill>
                <a:latin typeface="FoundrySterling-Book"/>
                <a:cs typeface="FoundrySterling-Book"/>
              </a:rPr>
              <a:t>recognised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FoundrySterling-Book"/>
                <a:cs typeface="FoundrySterling-Book"/>
              </a:rPr>
              <a:t> through a visual style </a:t>
            </a:r>
          </a:p>
          <a:p>
            <a:endParaRPr lang="en-US" sz="2400" dirty="0">
              <a:latin typeface="FoundrySterling-Book"/>
              <a:cs typeface="FoundrySterling-Book"/>
            </a:endParaRPr>
          </a:p>
          <a:p>
            <a:endParaRPr lang="en-US" sz="2400" dirty="0" smtClean="0">
              <a:solidFill>
                <a:schemeClr val="bg1"/>
              </a:solidFill>
              <a:latin typeface="FoundrySterling-Book"/>
            </a:endParaRPr>
          </a:p>
        </p:txBody>
      </p:sp>
      <p:pic>
        <p:nvPicPr>
          <p:cNvPr id="11" name="Picture 10" descr="ox_small_cmyk_pos_rec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5107" y="178883"/>
            <a:ext cx="1521068" cy="46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333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1" y="815070"/>
            <a:ext cx="8640763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2511" y="339634"/>
            <a:ext cx="50402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FoundrySterling-Book"/>
              </a:rPr>
              <a:t>Public Affairs Directorate</a:t>
            </a:r>
          </a:p>
        </p:txBody>
      </p:sp>
      <p:pic>
        <p:nvPicPr>
          <p:cNvPr id="11" name="Picture 10" descr="ox_small_cmyk_pos_rect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5107" y="178883"/>
            <a:ext cx="1521068" cy="4685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4493" y="3126352"/>
            <a:ext cx="21874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FoundrySterling-Book"/>
                <a:cs typeface="FoundrySterling-Book"/>
              </a:rPr>
              <a:t>Child and family entertainment</a:t>
            </a:r>
            <a:endParaRPr lang="en-US" sz="1600" dirty="0">
              <a:latin typeface="FoundrySterling-Book"/>
              <a:cs typeface="FoundrySterling-Book"/>
            </a:endParaRPr>
          </a:p>
          <a:p>
            <a:endParaRPr lang="en-US" sz="2400" dirty="0">
              <a:latin typeface="FoundrySterling-Book"/>
              <a:cs typeface="FoundrySterling-Book"/>
            </a:endParaRPr>
          </a:p>
        </p:txBody>
      </p:sp>
      <p:pic>
        <p:nvPicPr>
          <p:cNvPr id="3" name="Picture 2" descr="Screen Shot 2014-04-29 at 16.34.32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94" y="1269914"/>
            <a:ext cx="1524893" cy="17331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8752" y="1540791"/>
            <a:ext cx="2707521" cy="163798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755915" y="3126352"/>
            <a:ext cx="25090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FoundrySterling-Book"/>
                <a:cs typeface="FoundrySterling-Book"/>
              </a:rPr>
              <a:t>Intuitive </a:t>
            </a:r>
            <a:r>
              <a:rPr lang="en-US" sz="1600" dirty="0">
                <a:latin typeface="FoundrySterling-Book"/>
                <a:cs typeface="FoundrySterling-Book"/>
              </a:rPr>
              <a:t>technology, </a:t>
            </a:r>
            <a:r>
              <a:rPr lang="en-US" sz="1600" dirty="0" smtClean="0">
                <a:latin typeface="FoundrySterling-Book"/>
                <a:cs typeface="FoundrySterling-Book"/>
              </a:rPr>
              <a:t>communication</a:t>
            </a:r>
          </a:p>
          <a:p>
            <a:r>
              <a:rPr lang="en-US" sz="1600" dirty="0" smtClean="0">
                <a:latin typeface="FoundrySterling-Book"/>
                <a:cs typeface="FoundrySterling-Book"/>
              </a:rPr>
              <a:t>and entertainment</a:t>
            </a:r>
            <a:endParaRPr lang="en-US" sz="1600" dirty="0">
              <a:latin typeface="FoundrySterling-Book"/>
              <a:cs typeface="FoundrySterling-Book"/>
            </a:endParaRPr>
          </a:p>
          <a:p>
            <a:endParaRPr lang="en-US" sz="2400" dirty="0">
              <a:latin typeface="FoundrySterling-Book"/>
              <a:cs typeface="FoundrySterling-Book"/>
            </a:endParaRPr>
          </a:p>
        </p:txBody>
      </p:sp>
      <p:pic>
        <p:nvPicPr>
          <p:cNvPr id="13" name="Picture 12" descr="Screen Shot 2014-04-29 at 16.38.53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859" y="4284816"/>
            <a:ext cx="1700953" cy="1289467"/>
          </a:xfrm>
          <a:prstGeom prst="rect">
            <a:avLst/>
          </a:prstGeom>
        </p:spPr>
      </p:pic>
      <p:pic>
        <p:nvPicPr>
          <p:cNvPr id="14" name="Picture 13" descr="Screen Shot 2014-04-29 at 16.38.24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5273" y="1539719"/>
            <a:ext cx="2170050" cy="146334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107756" y="3126352"/>
            <a:ext cx="25090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FoundrySterling-Book"/>
                <a:cs typeface="FoundrySterling-Book"/>
              </a:rPr>
              <a:t>Authority and </a:t>
            </a:r>
          </a:p>
          <a:p>
            <a:r>
              <a:rPr lang="en-US" sz="1600" dirty="0" smtClean="0">
                <a:latin typeface="FoundrySterling-Book"/>
                <a:cs typeface="FoundrySterling-Book"/>
              </a:rPr>
              <a:t>trustworthy</a:t>
            </a:r>
            <a:endParaRPr lang="en-US" sz="1600" dirty="0">
              <a:latin typeface="FoundrySterling-Book"/>
              <a:cs typeface="FoundrySterling-Book"/>
            </a:endParaRPr>
          </a:p>
          <a:p>
            <a:endParaRPr lang="en-US" sz="2400" dirty="0">
              <a:latin typeface="FoundrySterling-Book"/>
              <a:cs typeface="FoundrySterling-Book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4494" y="5559148"/>
            <a:ext cx="1915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FoundrySterling-Book"/>
                <a:cs typeface="FoundrySterling-Book"/>
              </a:rPr>
              <a:t>Organised</a:t>
            </a:r>
            <a:r>
              <a:rPr lang="en-US" sz="1600" dirty="0" smtClean="0">
                <a:latin typeface="FoundrySterling-Book"/>
                <a:cs typeface="FoundrySterling-Book"/>
              </a:rPr>
              <a:t> information</a:t>
            </a:r>
            <a:endParaRPr lang="en-US" sz="1600" dirty="0">
              <a:latin typeface="FoundrySterling-Book"/>
              <a:cs typeface="FoundrySterling-Book"/>
            </a:endParaRPr>
          </a:p>
          <a:p>
            <a:endParaRPr lang="en-US" sz="1600" dirty="0">
              <a:latin typeface="FoundrySterling-Book"/>
              <a:cs typeface="FoundrySterling-Book"/>
            </a:endParaRPr>
          </a:p>
        </p:txBody>
      </p:sp>
      <p:pic>
        <p:nvPicPr>
          <p:cNvPr id="17" name="Picture 16" descr="604_logos_two_up_400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9941" y="4284816"/>
            <a:ext cx="2244562" cy="122328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55914" y="5560077"/>
            <a:ext cx="20688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FoundrySterling-Book"/>
                <a:cs typeface="FoundrySterling-Book"/>
              </a:rPr>
              <a:t>Elite sport, celebration and entertainment</a:t>
            </a:r>
            <a:endParaRPr lang="en-US" sz="1600" dirty="0">
              <a:latin typeface="FoundrySterling-Book"/>
              <a:cs typeface="FoundrySterling-Book"/>
            </a:endParaRPr>
          </a:p>
          <a:p>
            <a:endParaRPr lang="en-US" sz="2400" dirty="0">
              <a:latin typeface="FoundrySterling-Book"/>
              <a:cs typeface="FoundrySterling-Book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65333" y="5564496"/>
            <a:ext cx="2253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FoundrySterling-Book"/>
                <a:cs typeface="FoundrySterling-Book"/>
              </a:rPr>
              <a:t>Old houses, gardens,</a:t>
            </a:r>
          </a:p>
          <a:p>
            <a:r>
              <a:rPr lang="en-US" sz="1600" dirty="0" smtClean="0">
                <a:latin typeface="FoundrySterling-Book"/>
                <a:cs typeface="FoundrySterling-Book"/>
              </a:rPr>
              <a:t>activities, family and fun </a:t>
            </a:r>
            <a:endParaRPr lang="en-US" sz="1600" dirty="0">
              <a:latin typeface="FoundrySterling-Book"/>
              <a:cs typeface="FoundrySterling-Book"/>
            </a:endParaRPr>
          </a:p>
          <a:p>
            <a:endParaRPr lang="en-US" sz="1600" dirty="0">
              <a:latin typeface="FoundrySterling-Book"/>
              <a:cs typeface="FoundrySterling-Book"/>
            </a:endParaRPr>
          </a:p>
        </p:txBody>
      </p:sp>
      <p:pic>
        <p:nvPicPr>
          <p:cNvPr id="21" name="Picture 20" descr="muddy days_0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1720" y="4407926"/>
            <a:ext cx="2143603" cy="107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309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2057</TotalTime>
  <Words>946</Words>
  <Application>Microsoft Macintosh PowerPoint</Application>
  <PresentationFormat>Custom</PresentationFormat>
  <Paragraphs>166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UofO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Chinn</dc:creator>
  <cp:lastModifiedBy>Paul Chinn</cp:lastModifiedBy>
  <cp:revision>106</cp:revision>
  <dcterms:created xsi:type="dcterms:W3CDTF">2014-03-20T14:30:16Z</dcterms:created>
  <dcterms:modified xsi:type="dcterms:W3CDTF">2014-05-01T16:42:17Z</dcterms:modified>
</cp:coreProperties>
</file>