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29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  <p:sldId id="269" r:id="rId14"/>
    <p:sldId id="289" r:id="rId15"/>
    <p:sldId id="278" r:id="rId16"/>
    <p:sldId id="270" r:id="rId17"/>
    <p:sldId id="288" r:id="rId18"/>
    <p:sldId id="271" r:id="rId19"/>
    <p:sldId id="274" r:id="rId20"/>
    <p:sldId id="268" r:id="rId21"/>
    <p:sldId id="273" r:id="rId22"/>
    <p:sldId id="283" r:id="rId23"/>
    <p:sldId id="284" r:id="rId24"/>
    <p:sldId id="285" r:id="rId25"/>
    <p:sldId id="287" r:id="rId26"/>
    <p:sldId id="275" r:id="rId27"/>
    <p:sldId id="267" r:id="rId28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7" autoAdjust="0"/>
  </p:normalViewPr>
  <p:slideViewPr>
    <p:cSldViewPr snapToGrid="0" snapToObjects="1">
      <p:cViewPr>
        <p:scale>
          <a:sx n="118" d="100"/>
          <a:sy n="118" d="100"/>
        </p:scale>
        <p:origin x="-1572" y="-72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2C82A-F41C-B14F-AC74-940F3BFFB71C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</dgm:pt>
    <dgm:pt modelId="{9DE25830-AE60-5E4B-A6C2-FF526409EC13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E8F410CC-9162-AA44-8532-D722C4560913}" type="parTrans" cxnId="{74FFF5FD-E817-384D-B2D7-CF03238BF05F}">
      <dgm:prSet/>
      <dgm:spPr/>
      <dgm:t>
        <a:bodyPr/>
        <a:lstStyle/>
        <a:p>
          <a:endParaRPr lang="en-US"/>
        </a:p>
      </dgm:t>
    </dgm:pt>
    <dgm:pt modelId="{F33DBDFE-9138-254C-A53C-F7ABDFF778E5}" type="sibTrans" cxnId="{74FFF5FD-E817-384D-B2D7-CF03238BF05F}">
      <dgm:prSet/>
      <dgm:spPr/>
      <dgm:t>
        <a:bodyPr/>
        <a:lstStyle/>
        <a:p>
          <a:endParaRPr lang="en-US"/>
        </a:p>
      </dgm:t>
    </dgm:pt>
    <dgm:pt modelId="{AAEF49CC-86EA-444B-94A1-4FFAE39969E3}">
      <dgm:prSet phldrT="[Text]"/>
      <dgm:spPr/>
      <dgm:t>
        <a:bodyPr/>
        <a:lstStyle/>
        <a:p>
          <a:r>
            <a:rPr lang="en-US"/>
            <a:t>Activities</a:t>
          </a:r>
        </a:p>
      </dgm:t>
    </dgm:pt>
    <dgm:pt modelId="{1E706987-3AC3-B841-B6B9-93B653427FD4}" type="parTrans" cxnId="{18DAFF1C-E245-4D40-B6F9-7A502556C684}">
      <dgm:prSet/>
      <dgm:spPr/>
      <dgm:t>
        <a:bodyPr/>
        <a:lstStyle/>
        <a:p>
          <a:endParaRPr lang="en-US"/>
        </a:p>
      </dgm:t>
    </dgm:pt>
    <dgm:pt modelId="{263EA4A6-DFA5-C94B-AA3D-26F359C804F9}" type="sibTrans" cxnId="{18DAFF1C-E245-4D40-B6F9-7A502556C684}">
      <dgm:prSet/>
      <dgm:spPr/>
      <dgm:t>
        <a:bodyPr/>
        <a:lstStyle/>
        <a:p>
          <a:endParaRPr lang="en-US"/>
        </a:p>
      </dgm:t>
    </dgm:pt>
    <dgm:pt modelId="{3CCEA7F7-3BB5-F047-BC45-08CDBB784F5D}">
      <dgm:prSet phldrT="[Text]"/>
      <dgm:spPr/>
      <dgm:t>
        <a:bodyPr/>
        <a:lstStyle/>
        <a:p>
          <a:r>
            <a:rPr lang="en-US"/>
            <a:t>Outcomes</a:t>
          </a:r>
        </a:p>
      </dgm:t>
    </dgm:pt>
    <dgm:pt modelId="{D245D9D4-D8C9-7244-88A4-5F0978CB76B3}" type="parTrans" cxnId="{CC60FAFA-4FC3-E245-9B7F-412579158A88}">
      <dgm:prSet/>
      <dgm:spPr/>
      <dgm:t>
        <a:bodyPr/>
        <a:lstStyle/>
        <a:p>
          <a:endParaRPr lang="en-US"/>
        </a:p>
      </dgm:t>
    </dgm:pt>
    <dgm:pt modelId="{0075B84F-1D7F-BE4E-947A-C86F6149DF4B}" type="sibTrans" cxnId="{CC60FAFA-4FC3-E245-9B7F-412579158A88}">
      <dgm:prSet/>
      <dgm:spPr/>
      <dgm:t>
        <a:bodyPr/>
        <a:lstStyle/>
        <a:p>
          <a:endParaRPr lang="en-US"/>
        </a:p>
      </dgm:t>
    </dgm:pt>
    <dgm:pt modelId="{F8F5A7DF-CC63-BE4E-9614-060F9D89ADA6}">
      <dgm:prSet phldrT="[Text]"/>
      <dgm:spPr/>
      <dgm:t>
        <a:bodyPr/>
        <a:lstStyle/>
        <a:p>
          <a:r>
            <a:rPr lang="en-US" dirty="0"/>
            <a:t>The resources needed to complete the activities (</a:t>
          </a:r>
          <a:r>
            <a:rPr lang="en-US" dirty="0" err="1"/>
            <a:t>eg</a:t>
          </a:r>
          <a:r>
            <a:rPr lang="en-US" dirty="0"/>
            <a:t> staffing, funding, time) </a:t>
          </a:r>
        </a:p>
      </dgm:t>
    </dgm:pt>
    <dgm:pt modelId="{DA190642-5148-8144-9480-526C8324441C}" type="parTrans" cxnId="{44CCABEA-1BFD-3141-AC1D-ED3F5D2BB168}">
      <dgm:prSet/>
      <dgm:spPr/>
      <dgm:t>
        <a:bodyPr/>
        <a:lstStyle/>
        <a:p>
          <a:endParaRPr lang="en-US"/>
        </a:p>
      </dgm:t>
    </dgm:pt>
    <dgm:pt modelId="{81D438EC-62D2-8249-9C76-8217734A402D}" type="sibTrans" cxnId="{44CCABEA-1BFD-3141-AC1D-ED3F5D2BB168}">
      <dgm:prSet/>
      <dgm:spPr/>
      <dgm:t>
        <a:bodyPr/>
        <a:lstStyle/>
        <a:p>
          <a:endParaRPr lang="en-US"/>
        </a:p>
      </dgm:t>
    </dgm:pt>
    <dgm:pt modelId="{456592EA-AE81-C446-8CA5-5C8F84D5E7CE}">
      <dgm:prSet phldrT="[Text]"/>
      <dgm:spPr/>
      <dgm:t>
        <a:bodyPr/>
        <a:lstStyle/>
        <a:p>
          <a:r>
            <a:rPr lang="en-US"/>
            <a:t>The actions that are taken to engage with audiences (eg publications, social media, events), and their reception.</a:t>
          </a:r>
        </a:p>
      </dgm:t>
    </dgm:pt>
    <dgm:pt modelId="{9AF77700-665C-914A-B72E-CF8641B99E73}" type="parTrans" cxnId="{97B82084-E777-8544-A9C4-4644B2522FC1}">
      <dgm:prSet/>
      <dgm:spPr/>
      <dgm:t>
        <a:bodyPr/>
        <a:lstStyle/>
        <a:p>
          <a:endParaRPr lang="en-US"/>
        </a:p>
      </dgm:t>
    </dgm:pt>
    <dgm:pt modelId="{61C2F621-CCD0-9F40-8A46-001217E6BC53}" type="sibTrans" cxnId="{97B82084-E777-8544-A9C4-4644B2522FC1}">
      <dgm:prSet/>
      <dgm:spPr/>
      <dgm:t>
        <a:bodyPr/>
        <a:lstStyle/>
        <a:p>
          <a:endParaRPr lang="en-US"/>
        </a:p>
      </dgm:t>
    </dgm:pt>
    <dgm:pt modelId="{C46C69B0-30E0-0F4F-B72C-8B6402A19C69}">
      <dgm:prSet phldrT="[Text]"/>
      <dgm:spPr/>
      <dgm:t>
        <a:bodyPr/>
        <a:lstStyle/>
        <a:p>
          <a:r>
            <a:rPr lang="en-US"/>
            <a:t>Measurements</a:t>
          </a:r>
        </a:p>
      </dgm:t>
    </dgm:pt>
    <dgm:pt modelId="{ABCE2037-6331-7141-B917-8DEC9902DFA3}" type="parTrans" cxnId="{E4B3229B-B804-CE4A-92C7-E05C41065897}">
      <dgm:prSet/>
      <dgm:spPr/>
      <dgm:t>
        <a:bodyPr/>
        <a:lstStyle/>
        <a:p>
          <a:endParaRPr lang="en-US"/>
        </a:p>
      </dgm:t>
    </dgm:pt>
    <dgm:pt modelId="{1F17A871-21D6-5F44-9487-D446455D4811}" type="sibTrans" cxnId="{E4B3229B-B804-CE4A-92C7-E05C41065897}">
      <dgm:prSet/>
      <dgm:spPr/>
      <dgm:t>
        <a:bodyPr/>
        <a:lstStyle/>
        <a:p>
          <a:endParaRPr lang="en-US"/>
        </a:p>
      </dgm:t>
    </dgm:pt>
    <dgm:pt modelId="{5FE1A1CF-507D-CA44-86EC-C9C746AFE7FE}">
      <dgm:prSet phldrT="[Text]"/>
      <dgm:spPr/>
      <dgm:t>
        <a:bodyPr/>
        <a:lstStyle/>
        <a:p>
          <a:r>
            <a:rPr lang="en-US"/>
            <a:t>The changes in perception and/or behaviour of audiences (eg more research collaborations)</a:t>
          </a:r>
        </a:p>
      </dgm:t>
    </dgm:pt>
    <dgm:pt modelId="{A0B14DFB-234F-8647-9EF8-5ACA110E2CBD}" type="parTrans" cxnId="{6E133100-C760-6845-98FF-F6793537E621}">
      <dgm:prSet/>
      <dgm:spPr/>
      <dgm:t>
        <a:bodyPr/>
        <a:lstStyle/>
        <a:p>
          <a:endParaRPr lang="en-US"/>
        </a:p>
      </dgm:t>
    </dgm:pt>
    <dgm:pt modelId="{E9E2BC55-6B15-2846-93D8-6D39934149D6}" type="sibTrans" cxnId="{6E133100-C760-6845-98FF-F6793537E621}">
      <dgm:prSet/>
      <dgm:spPr/>
      <dgm:t>
        <a:bodyPr/>
        <a:lstStyle/>
        <a:p>
          <a:endParaRPr lang="en-US"/>
        </a:p>
      </dgm:t>
    </dgm:pt>
    <dgm:pt modelId="{3A661996-2E5D-4F48-8A2E-67129EA553BE}">
      <dgm:prSet phldrT="[Text]"/>
      <dgm:spPr/>
      <dgm:t>
        <a:bodyPr/>
        <a:lstStyle/>
        <a:p>
          <a:r>
            <a:rPr lang="en-US"/>
            <a:t>The metrics used to assess changes in outcomes.</a:t>
          </a:r>
        </a:p>
      </dgm:t>
    </dgm:pt>
    <dgm:pt modelId="{3752E821-2061-EC46-B7C8-5D397623573F}" type="parTrans" cxnId="{8464162A-2C9C-D74E-B79A-E04A267C81F0}">
      <dgm:prSet/>
      <dgm:spPr/>
      <dgm:t>
        <a:bodyPr/>
        <a:lstStyle/>
        <a:p>
          <a:endParaRPr lang="en-US"/>
        </a:p>
      </dgm:t>
    </dgm:pt>
    <dgm:pt modelId="{A94CD05E-072C-7D46-950E-2109DAB400BE}" type="sibTrans" cxnId="{8464162A-2C9C-D74E-B79A-E04A267C81F0}">
      <dgm:prSet/>
      <dgm:spPr/>
      <dgm:t>
        <a:bodyPr/>
        <a:lstStyle/>
        <a:p>
          <a:endParaRPr lang="en-US"/>
        </a:p>
      </dgm:t>
    </dgm:pt>
    <dgm:pt modelId="{38263B2C-B7E3-2546-BBB9-D5D42BD12085}" type="pres">
      <dgm:prSet presAssocID="{5002C82A-F41C-B14F-AC74-940F3BFFB71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9614785-96A6-6F4D-AD35-7844724EC4E3}" type="pres">
      <dgm:prSet presAssocID="{9DE25830-AE60-5E4B-A6C2-FF526409EC13}" presName="horFlow" presStyleCnt="0"/>
      <dgm:spPr/>
    </dgm:pt>
    <dgm:pt modelId="{ED72DA97-CCDE-4C44-847E-5D0E90F51835}" type="pres">
      <dgm:prSet presAssocID="{9DE25830-AE60-5E4B-A6C2-FF526409EC13}" presName="bigChev" presStyleLbl="node1" presStyleIdx="0" presStyleCnt="4" custScaleX="135403"/>
      <dgm:spPr/>
      <dgm:t>
        <a:bodyPr/>
        <a:lstStyle/>
        <a:p>
          <a:endParaRPr lang="en-GB"/>
        </a:p>
      </dgm:t>
    </dgm:pt>
    <dgm:pt modelId="{40FB8EBA-CCAD-7B49-BECC-28C995F97153}" type="pres">
      <dgm:prSet presAssocID="{DA190642-5148-8144-9480-526C8324441C}" presName="parTrans" presStyleCnt="0"/>
      <dgm:spPr/>
    </dgm:pt>
    <dgm:pt modelId="{47604FAC-4508-134F-9A21-3E9800EB317E}" type="pres">
      <dgm:prSet presAssocID="{F8F5A7DF-CC63-BE4E-9614-060F9D89ADA6}" presName="node" presStyleLbl="alignAccFollowNode1" presStyleIdx="0" presStyleCnt="4" custScaleX="22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26D89-F2ED-C045-9B74-BA8E3770E3EC}" type="pres">
      <dgm:prSet presAssocID="{9DE25830-AE60-5E4B-A6C2-FF526409EC13}" presName="vSp" presStyleCnt="0"/>
      <dgm:spPr/>
    </dgm:pt>
    <dgm:pt modelId="{164CA9B0-FECD-7142-B256-39F23756B349}" type="pres">
      <dgm:prSet presAssocID="{AAEF49CC-86EA-444B-94A1-4FFAE39969E3}" presName="horFlow" presStyleCnt="0"/>
      <dgm:spPr/>
    </dgm:pt>
    <dgm:pt modelId="{DFCBC21C-3004-404B-AE69-83672D454DAD}" type="pres">
      <dgm:prSet presAssocID="{AAEF49CC-86EA-444B-94A1-4FFAE39969E3}" presName="bigChev" presStyleLbl="node1" presStyleIdx="1" presStyleCnt="4" custScaleX="139419"/>
      <dgm:spPr/>
      <dgm:t>
        <a:bodyPr/>
        <a:lstStyle/>
        <a:p>
          <a:endParaRPr lang="en-GB"/>
        </a:p>
      </dgm:t>
    </dgm:pt>
    <dgm:pt modelId="{23DA3821-7308-224E-8B6F-81158CE6276E}" type="pres">
      <dgm:prSet presAssocID="{9AF77700-665C-914A-B72E-CF8641B99E73}" presName="parTrans" presStyleCnt="0"/>
      <dgm:spPr/>
    </dgm:pt>
    <dgm:pt modelId="{B3A58746-5898-684B-BEFA-90D5604C726D}" type="pres">
      <dgm:prSet presAssocID="{456592EA-AE81-C446-8CA5-5C8F84D5E7CE}" presName="node" presStyleLbl="alignAccFollowNode1" presStyleIdx="1" presStyleCnt="4" custScaleX="216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AA0BE-C99F-ED42-86CB-B6B587E10259}" type="pres">
      <dgm:prSet presAssocID="{AAEF49CC-86EA-444B-94A1-4FFAE39969E3}" presName="vSp" presStyleCnt="0"/>
      <dgm:spPr/>
    </dgm:pt>
    <dgm:pt modelId="{2ADB0765-F357-3543-BFED-778E0F48D53B}" type="pres">
      <dgm:prSet presAssocID="{3CCEA7F7-3BB5-F047-BC45-08CDBB784F5D}" presName="horFlow" presStyleCnt="0"/>
      <dgm:spPr/>
    </dgm:pt>
    <dgm:pt modelId="{92BF9018-01DB-674C-AE5C-3D9ADE22840B}" type="pres">
      <dgm:prSet presAssocID="{3CCEA7F7-3BB5-F047-BC45-08CDBB784F5D}" presName="bigChev" presStyleLbl="node1" presStyleIdx="2" presStyleCnt="4" custScaleX="139419"/>
      <dgm:spPr/>
      <dgm:t>
        <a:bodyPr/>
        <a:lstStyle/>
        <a:p>
          <a:endParaRPr lang="en-GB"/>
        </a:p>
      </dgm:t>
    </dgm:pt>
    <dgm:pt modelId="{136D5F27-3C6E-374C-8C0E-E16F9A87E44A}" type="pres">
      <dgm:prSet presAssocID="{A0B14DFB-234F-8647-9EF8-5ACA110E2CBD}" presName="parTrans" presStyleCnt="0"/>
      <dgm:spPr/>
    </dgm:pt>
    <dgm:pt modelId="{326D3B9C-F7CD-E24A-A36A-E38D51BD0244}" type="pres">
      <dgm:prSet presAssocID="{5FE1A1CF-507D-CA44-86EC-C9C746AFE7FE}" presName="node" presStyleLbl="alignAccFollowNode1" presStyleIdx="2" presStyleCnt="4" custScaleX="216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37D40-3223-9345-A965-E192BCEAE379}" type="pres">
      <dgm:prSet presAssocID="{3CCEA7F7-3BB5-F047-BC45-08CDBB784F5D}" presName="vSp" presStyleCnt="0"/>
      <dgm:spPr/>
    </dgm:pt>
    <dgm:pt modelId="{5130F725-C3FC-8447-B8C9-3FD035899ACA}" type="pres">
      <dgm:prSet presAssocID="{C46C69B0-30E0-0F4F-B72C-8B6402A19C69}" presName="horFlow" presStyleCnt="0"/>
      <dgm:spPr/>
    </dgm:pt>
    <dgm:pt modelId="{24BD23C8-9E95-1F41-BB30-5A9832C1575B}" type="pres">
      <dgm:prSet presAssocID="{C46C69B0-30E0-0F4F-B72C-8B6402A19C69}" presName="bigChev" presStyleLbl="node1" presStyleIdx="3" presStyleCnt="4" custScaleX="139419"/>
      <dgm:spPr/>
      <dgm:t>
        <a:bodyPr/>
        <a:lstStyle/>
        <a:p>
          <a:endParaRPr lang="en-US"/>
        </a:p>
      </dgm:t>
    </dgm:pt>
    <dgm:pt modelId="{EDCDB9A2-9454-B842-BBCF-81EDD6CD5F5A}" type="pres">
      <dgm:prSet presAssocID="{3752E821-2061-EC46-B7C8-5D397623573F}" presName="parTrans" presStyleCnt="0"/>
      <dgm:spPr/>
    </dgm:pt>
    <dgm:pt modelId="{43AE343D-3003-5648-AA4B-7EF411AE5285}" type="pres">
      <dgm:prSet presAssocID="{3A661996-2E5D-4F48-8A2E-67129EA553BE}" presName="node" presStyleLbl="alignAccFollowNode1" presStyleIdx="3" presStyleCnt="4" custScaleX="219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2592CF-5254-4C50-9B3B-871BC7875722}" type="presOf" srcId="{456592EA-AE81-C446-8CA5-5C8F84D5E7CE}" destId="{B3A58746-5898-684B-BEFA-90D5604C726D}" srcOrd="0" destOrd="0" presId="urn:microsoft.com/office/officeart/2005/8/layout/lProcess3"/>
    <dgm:cxn modelId="{6E133100-C760-6845-98FF-F6793537E621}" srcId="{3CCEA7F7-3BB5-F047-BC45-08CDBB784F5D}" destId="{5FE1A1CF-507D-CA44-86EC-C9C746AFE7FE}" srcOrd="0" destOrd="0" parTransId="{A0B14DFB-234F-8647-9EF8-5ACA110E2CBD}" sibTransId="{E9E2BC55-6B15-2846-93D8-6D39934149D6}"/>
    <dgm:cxn modelId="{C0389D28-F9E5-4308-80E7-674B53E4639C}" type="presOf" srcId="{3A661996-2E5D-4F48-8A2E-67129EA553BE}" destId="{43AE343D-3003-5648-AA4B-7EF411AE5285}" srcOrd="0" destOrd="0" presId="urn:microsoft.com/office/officeart/2005/8/layout/lProcess3"/>
    <dgm:cxn modelId="{3050F251-E77B-4B3F-92DC-69E43E59C19B}" type="presOf" srcId="{5002C82A-F41C-B14F-AC74-940F3BFFB71C}" destId="{38263B2C-B7E3-2546-BBB9-D5D42BD12085}" srcOrd="0" destOrd="0" presId="urn:microsoft.com/office/officeart/2005/8/layout/lProcess3"/>
    <dgm:cxn modelId="{457DD639-F341-4A36-83B7-A42A5667E33D}" type="presOf" srcId="{F8F5A7DF-CC63-BE4E-9614-060F9D89ADA6}" destId="{47604FAC-4508-134F-9A21-3E9800EB317E}" srcOrd="0" destOrd="0" presId="urn:microsoft.com/office/officeart/2005/8/layout/lProcess3"/>
    <dgm:cxn modelId="{CC60FAFA-4FC3-E245-9B7F-412579158A88}" srcId="{5002C82A-F41C-B14F-AC74-940F3BFFB71C}" destId="{3CCEA7F7-3BB5-F047-BC45-08CDBB784F5D}" srcOrd="2" destOrd="0" parTransId="{D245D9D4-D8C9-7244-88A4-5F0978CB76B3}" sibTransId="{0075B84F-1D7F-BE4E-947A-C86F6149DF4B}"/>
    <dgm:cxn modelId="{E4B3229B-B804-CE4A-92C7-E05C41065897}" srcId="{5002C82A-F41C-B14F-AC74-940F3BFFB71C}" destId="{C46C69B0-30E0-0F4F-B72C-8B6402A19C69}" srcOrd="3" destOrd="0" parTransId="{ABCE2037-6331-7141-B917-8DEC9902DFA3}" sibTransId="{1F17A871-21D6-5F44-9487-D446455D4811}"/>
    <dgm:cxn modelId="{63433888-1729-4324-B817-5FCFA1F7AEBE}" type="presOf" srcId="{AAEF49CC-86EA-444B-94A1-4FFAE39969E3}" destId="{DFCBC21C-3004-404B-AE69-83672D454DAD}" srcOrd="0" destOrd="0" presId="urn:microsoft.com/office/officeart/2005/8/layout/lProcess3"/>
    <dgm:cxn modelId="{CA0622AD-516B-4EE5-AF27-4E4AC595616E}" type="presOf" srcId="{C46C69B0-30E0-0F4F-B72C-8B6402A19C69}" destId="{24BD23C8-9E95-1F41-BB30-5A9832C1575B}" srcOrd="0" destOrd="0" presId="urn:microsoft.com/office/officeart/2005/8/layout/lProcess3"/>
    <dgm:cxn modelId="{86B5C142-8D39-45F2-B30A-BA6E9742C4FB}" type="presOf" srcId="{3CCEA7F7-3BB5-F047-BC45-08CDBB784F5D}" destId="{92BF9018-01DB-674C-AE5C-3D9ADE22840B}" srcOrd="0" destOrd="0" presId="urn:microsoft.com/office/officeart/2005/8/layout/lProcess3"/>
    <dgm:cxn modelId="{97B82084-E777-8544-A9C4-4644B2522FC1}" srcId="{AAEF49CC-86EA-444B-94A1-4FFAE39969E3}" destId="{456592EA-AE81-C446-8CA5-5C8F84D5E7CE}" srcOrd="0" destOrd="0" parTransId="{9AF77700-665C-914A-B72E-CF8641B99E73}" sibTransId="{61C2F621-CCD0-9F40-8A46-001217E6BC53}"/>
    <dgm:cxn modelId="{18DAFF1C-E245-4D40-B6F9-7A502556C684}" srcId="{5002C82A-F41C-B14F-AC74-940F3BFFB71C}" destId="{AAEF49CC-86EA-444B-94A1-4FFAE39969E3}" srcOrd="1" destOrd="0" parTransId="{1E706987-3AC3-B841-B6B9-93B653427FD4}" sibTransId="{263EA4A6-DFA5-C94B-AA3D-26F359C804F9}"/>
    <dgm:cxn modelId="{74FFF5FD-E817-384D-B2D7-CF03238BF05F}" srcId="{5002C82A-F41C-B14F-AC74-940F3BFFB71C}" destId="{9DE25830-AE60-5E4B-A6C2-FF526409EC13}" srcOrd="0" destOrd="0" parTransId="{E8F410CC-9162-AA44-8532-D722C4560913}" sibTransId="{F33DBDFE-9138-254C-A53C-F7ABDFF778E5}"/>
    <dgm:cxn modelId="{428A39A3-2200-4BDC-8D5B-AAE5D8440F83}" type="presOf" srcId="{5FE1A1CF-507D-CA44-86EC-C9C746AFE7FE}" destId="{326D3B9C-F7CD-E24A-A36A-E38D51BD0244}" srcOrd="0" destOrd="0" presId="urn:microsoft.com/office/officeart/2005/8/layout/lProcess3"/>
    <dgm:cxn modelId="{8464162A-2C9C-D74E-B79A-E04A267C81F0}" srcId="{C46C69B0-30E0-0F4F-B72C-8B6402A19C69}" destId="{3A661996-2E5D-4F48-8A2E-67129EA553BE}" srcOrd="0" destOrd="0" parTransId="{3752E821-2061-EC46-B7C8-5D397623573F}" sibTransId="{A94CD05E-072C-7D46-950E-2109DAB400BE}"/>
    <dgm:cxn modelId="{44CCABEA-1BFD-3141-AC1D-ED3F5D2BB168}" srcId="{9DE25830-AE60-5E4B-A6C2-FF526409EC13}" destId="{F8F5A7DF-CC63-BE4E-9614-060F9D89ADA6}" srcOrd="0" destOrd="0" parTransId="{DA190642-5148-8144-9480-526C8324441C}" sibTransId="{81D438EC-62D2-8249-9C76-8217734A402D}"/>
    <dgm:cxn modelId="{2133BE32-41DC-47F5-8C6A-105A4951B4A9}" type="presOf" srcId="{9DE25830-AE60-5E4B-A6C2-FF526409EC13}" destId="{ED72DA97-CCDE-4C44-847E-5D0E90F51835}" srcOrd="0" destOrd="0" presId="urn:microsoft.com/office/officeart/2005/8/layout/lProcess3"/>
    <dgm:cxn modelId="{59227105-99D8-427A-AEAE-30F4CFE51F5A}" type="presParOf" srcId="{38263B2C-B7E3-2546-BBB9-D5D42BD12085}" destId="{B9614785-96A6-6F4D-AD35-7844724EC4E3}" srcOrd="0" destOrd="0" presId="urn:microsoft.com/office/officeart/2005/8/layout/lProcess3"/>
    <dgm:cxn modelId="{ED0F0A3A-98E0-4EAC-8673-8B603977A3A2}" type="presParOf" srcId="{B9614785-96A6-6F4D-AD35-7844724EC4E3}" destId="{ED72DA97-CCDE-4C44-847E-5D0E90F51835}" srcOrd="0" destOrd="0" presId="urn:microsoft.com/office/officeart/2005/8/layout/lProcess3"/>
    <dgm:cxn modelId="{F42C99D8-84F0-4966-8D78-624A09F94ECB}" type="presParOf" srcId="{B9614785-96A6-6F4D-AD35-7844724EC4E3}" destId="{40FB8EBA-CCAD-7B49-BECC-28C995F97153}" srcOrd="1" destOrd="0" presId="urn:microsoft.com/office/officeart/2005/8/layout/lProcess3"/>
    <dgm:cxn modelId="{EF78CEB3-D251-4723-BF0F-2768BC2BB313}" type="presParOf" srcId="{B9614785-96A6-6F4D-AD35-7844724EC4E3}" destId="{47604FAC-4508-134F-9A21-3E9800EB317E}" srcOrd="2" destOrd="0" presId="urn:microsoft.com/office/officeart/2005/8/layout/lProcess3"/>
    <dgm:cxn modelId="{215E83C2-FB06-4747-861F-07B7436F8F1A}" type="presParOf" srcId="{38263B2C-B7E3-2546-BBB9-D5D42BD12085}" destId="{18126D89-F2ED-C045-9B74-BA8E3770E3EC}" srcOrd="1" destOrd="0" presId="urn:microsoft.com/office/officeart/2005/8/layout/lProcess3"/>
    <dgm:cxn modelId="{176F3176-FA3B-4A4A-9A79-390308E78C2B}" type="presParOf" srcId="{38263B2C-B7E3-2546-BBB9-D5D42BD12085}" destId="{164CA9B0-FECD-7142-B256-39F23756B349}" srcOrd="2" destOrd="0" presId="urn:microsoft.com/office/officeart/2005/8/layout/lProcess3"/>
    <dgm:cxn modelId="{EA2BCA80-9E74-4FD6-ADD4-AEC9C24BE24D}" type="presParOf" srcId="{164CA9B0-FECD-7142-B256-39F23756B349}" destId="{DFCBC21C-3004-404B-AE69-83672D454DAD}" srcOrd="0" destOrd="0" presId="urn:microsoft.com/office/officeart/2005/8/layout/lProcess3"/>
    <dgm:cxn modelId="{E6331F0F-9B28-419A-A0CD-EAA3ED0DD4D2}" type="presParOf" srcId="{164CA9B0-FECD-7142-B256-39F23756B349}" destId="{23DA3821-7308-224E-8B6F-81158CE6276E}" srcOrd="1" destOrd="0" presId="urn:microsoft.com/office/officeart/2005/8/layout/lProcess3"/>
    <dgm:cxn modelId="{AE4F6178-2548-4456-B8A8-0FA3CECBD0C2}" type="presParOf" srcId="{164CA9B0-FECD-7142-B256-39F23756B349}" destId="{B3A58746-5898-684B-BEFA-90D5604C726D}" srcOrd="2" destOrd="0" presId="urn:microsoft.com/office/officeart/2005/8/layout/lProcess3"/>
    <dgm:cxn modelId="{F75FE920-5561-4082-8429-7B2687AFFB23}" type="presParOf" srcId="{38263B2C-B7E3-2546-BBB9-D5D42BD12085}" destId="{D0CAA0BE-C99F-ED42-86CB-B6B587E10259}" srcOrd="3" destOrd="0" presId="urn:microsoft.com/office/officeart/2005/8/layout/lProcess3"/>
    <dgm:cxn modelId="{C8673AEC-B737-4EEA-B6D3-49D9CE79659C}" type="presParOf" srcId="{38263B2C-B7E3-2546-BBB9-D5D42BD12085}" destId="{2ADB0765-F357-3543-BFED-778E0F48D53B}" srcOrd="4" destOrd="0" presId="urn:microsoft.com/office/officeart/2005/8/layout/lProcess3"/>
    <dgm:cxn modelId="{E4BC586A-BF9B-4E55-9146-F4D75464A25D}" type="presParOf" srcId="{2ADB0765-F357-3543-BFED-778E0F48D53B}" destId="{92BF9018-01DB-674C-AE5C-3D9ADE22840B}" srcOrd="0" destOrd="0" presId="urn:microsoft.com/office/officeart/2005/8/layout/lProcess3"/>
    <dgm:cxn modelId="{D153CE0E-8CDE-47E6-8052-E2907A857B31}" type="presParOf" srcId="{2ADB0765-F357-3543-BFED-778E0F48D53B}" destId="{136D5F27-3C6E-374C-8C0E-E16F9A87E44A}" srcOrd="1" destOrd="0" presId="urn:microsoft.com/office/officeart/2005/8/layout/lProcess3"/>
    <dgm:cxn modelId="{94ACB640-B6B4-4738-9CC6-D3140AC301C1}" type="presParOf" srcId="{2ADB0765-F357-3543-BFED-778E0F48D53B}" destId="{326D3B9C-F7CD-E24A-A36A-E38D51BD0244}" srcOrd="2" destOrd="0" presId="urn:microsoft.com/office/officeart/2005/8/layout/lProcess3"/>
    <dgm:cxn modelId="{1D5BD78D-45E8-4F35-80B2-44B23825D4DC}" type="presParOf" srcId="{38263B2C-B7E3-2546-BBB9-D5D42BD12085}" destId="{C1237D40-3223-9345-A965-E192BCEAE379}" srcOrd="5" destOrd="0" presId="urn:microsoft.com/office/officeart/2005/8/layout/lProcess3"/>
    <dgm:cxn modelId="{ECDB2FED-9DE9-4150-88DA-DD74BD26C30F}" type="presParOf" srcId="{38263B2C-B7E3-2546-BBB9-D5D42BD12085}" destId="{5130F725-C3FC-8447-B8C9-3FD035899ACA}" srcOrd="6" destOrd="0" presId="urn:microsoft.com/office/officeart/2005/8/layout/lProcess3"/>
    <dgm:cxn modelId="{498DFD58-4ED3-4B7E-8A1B-19303ED0A83F}" type="presParOf" srcId="{5130F725-C3FC-8447-B8C9-3FD035899ACA}" destId="{24BD23C8-9E95-1F41-BB30-5A9832C1575B}" srcOrd="0" destOrd="0" presId="urn:microsoft.com/office/officeart/2005/8/layout/lProcess3"/>
    <dgm:cxn modelId="{93C20E5A-FD1A-485F-A54F-15257B3D2AB4}" type="presParOf" srcId="{5130F725-C3FC-8447-B8C9-3FD035899ACA}" destId="{EDCDB9A2-9454-B842-BBCF-81EDD6CD5F5A}" srcOrd="1" destOrd="0" presId="urn:microsoft.com/office/officeart/2005/8/layout/lProcess3"/>
    <dgm:cxn modelId="{BCA6DBA9-C56D-440D-B301-45009E183229}" type="presParOf" srcId="{5130F725-C3FC-8447-B8C9-3FD035899ACA}" destId="{43AE343D-3003-5648-AA4B-7EF411AE528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0B554-4EBD-4774-9848-27771230F2FE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71DDD-388A-40D4-A6EE-86276B617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Existing measures:</a:t>
            </a:r>
          </a:p>
          <a:p>
            <a:r>
              <a:rPr lang="en-GB" dirty="0" smtClean="0"/>
              <a:t>Fortune</a:t>
            </a:r>
            <a:r>
              <a:rPr lang="en-GB" baseline="0" dirty="0" smtClean="0"/>
              <a:t> Most Admired Companies</a:t>
            </a:r>
          </a:p>
          <a:p>
            <a:r>
              <a:rPr lang="en-GB" baseline="0" dirty="0" smtClean="0"/>
              <a:t>Britain’s Most Admired Companies</a:t>
            </a:r>
          </a:p>
          <a:p>
            <a:r>
              <a:rPr lang="en-GB" baseline="0" dirty="0" smtClean="0"/>
              <a:t>Edelman Trust Barometer</a:t>
            </a:r>
          </a:p>
          <a:p>
            <a:r>
              <a:rPr lang="en-GB" baseline="0" dirty="0" err="1" smtClean="0"/>
              <a:t>RepTrak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CHALLENGE: For a campaign you are working</a:t>
            </a:r>
            <a:r>
              <a:rPr lang="en-GB" baseline="0" dirty="0" smtClean="0"/>
              <a:t> on, or one of the examples here, list some of the ways in which you would evaluate your campaign.</a:t>
            </a:r>
          </a:p>
          <a:p>
            <a:r>
              <a:rPr lang="en-GB" baseline="0" dirty="0" smtClean="0"/>
              <a:t>Use handouts</a:t>
            </a:r>
          </a:p>
          <a:p>
            <a:r>
              <a:rPr lang="en-GB" baseline="0" dirty="0" smtClean="0"/>
              <a:t>Be ready to present back to the group in 20 minutes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1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CHALLENGE: For a campaign you are working</a:t>
            </a:r>
            <a:r>
              <a:rPr lang="en-GB" baseline="0" dirty="0" smtClean="0"/>
              <a:t> on, or one of the examples here, list some of the ways in which you would evaluate your campaign.</a:t>
            </a:r>
          </a:p>
          <a:p>
            <a:r>
              <a:rPr lang="en-GB" baseline="0" dirty="0" smtClean="0"/>
              <a:t>Use handouts</a:t>
            </a:r>
          </a:p>
          <a:p>
            <a:r>
              <a:rPr lang="en-GB" baseline="0" dirty="0" smtClean="0"/>
              <a:t>Be ready to present back to the group in 20 minutes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define innovation – knowledge exchange,</a:t>
            </a:r>
            <a:r>
              <a:rPr lang="en-GB" baseline="0" dirty="0" smtClean="0"/>
              <a:t> impact, commercialisation, and public engagement with research. </a:t>
            </a:r>
          </a:p>
          <a:p>
            <a:r>
              <a:rPr lang="en-GB" baseline="0" dirty="0" smtClean="0"/>
              <a:t>Could make the objectives measureable –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an increase in behaviour.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9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CHALLENGE: For a campaign you are working</a:t>
            </a:r>
            <a:r>
              <a:rPr lang="en-GB" baseline="0" dirty="0" smtClean="0"/>
              <a:t> on, or one of the examples here, set your organisational and communications objectives</a:t>
            </a:r>
          </a:p>
          <a:p>
            <a:r>
              <a:rPr lang="en-GB" baseline="0" dirty="0" smtClean="0"/>
              <a:t>Use handouts</a:t>
            </a:r>
          </a:p>
          <a:p>
            <a:r>
              <a:rPr lang="en-GB" baseline="0" dirty="0" smtClean="0"/>
              <a:t>Be ready to present back to the group in 15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4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CIPR:</a:t>
            </a:r>
            <a:r>
              <a:rPr lang="en-GB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currently using AVEs will have a period of one year to complete a transition to valid metrics, which the CIPR will support with resources. Members found to be using AVEs thereafter may be liable to disciplinary action.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not? Inaccurate, ‘made up’,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relations has a more profound impact on business objectives than an artificial measure placed on the value of coverage.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Practitioners face a diverse and often confusing range of models, metrics, and methods, and a lack of standards, which are undoubtedly reasons that many practitioners still do not do evaluation based on rigorous methods.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important breakthrough presented in this framework is that AMEC has looked beyond PR evaluation models to other fields and disciplines including performance management, public administration,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development, and advertising and marketing.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5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 – target audience, existing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research, context, budget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– based on the PESO model to ensure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integrated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Outputs - content, materials, and activities that you distributed and to which your target audiences were exposed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Out-takes – what your audience took from your campaign and how they reacted to it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– evidence of the effects on your target audience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– how has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impacted during the campaign LINK TO REPUTATION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6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Stress that the AMEC framework</a:t>
            </a:r>
            <a:r>
              <a:rPr lang="en-GB" baseline="0" dirty="0" smtClean="0"/>
              <a:t> is flexible.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2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Map of audiences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0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1DDD-388A-40D4-A6EE-86276B61795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8"/>
          <p:cNvSpPr/>
          <p:nvPr userDrawn="1"/>
        </p:nvSpPr>
        <p:spPr>
          <a:xfrm>
            <a:off x="1971091" y="2238824"/>
            <a:ext cx="213572" cy="4064189"/>
          </a:xfrm>
          <a:custGeom>
            <a:avLst/>
            <a:gdLst/>
            <a:ahLst/>
            <a:cxnLst/>
            <a:rect l="l" t="t" r="r" b="b"/>
            <a:pathLst>
              <a:path w="323850" h="5838825">
                <a:moveTo>
                  <a:pt x="0" y="5838825"/>
                </a:moveTo>
                <a:lnTo>
                  <a:pt x="323850" y="5838825"/>
                </a:lnTo>
                <a:lnTo>
                  <a:pt x="323850" y="0"/>
                </a:lnTo>
                <a:lnTo>
                  <a:pt x="0" y="0"/>
                </a:lnTo>
                <a:lnTo>
                  <a:pt x="0" y="583882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>
            <a:normAutofit/>
          </a:bodyPr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262515" y="602590"/>
            <a:ext cx="4218045" cy="158346"/>
          </a:xfrm>
          <a:custGeom>
            <a:avLst/>
            <a:gdLst/>
            <a:ahLst/>
            <a:cxnLst/>
            <a:rect l="l" t="t" r="r" b="b"/>
            <a:pathLst>
              <a:path w="5981700" h="238125">
                <a:moveTo>
                  <a:pt x="0" y="238125"/>
                </a:moveTo>
                <a:lnTo>
                  <a:pt x="5981700" y="238125"/>
                </a:lnTo>
                <a:lnTo>
                  <a:pt x="598170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D60046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7" name="bk object 18"/>
          <p:cNvSpPr/>
          <p:nvPr userDrawn="1"/>
        </p:nvSpPr>
        <p:spPr>
          <a:xfrm>
            <a:off x="0" y="2238823"/>
            <a:ext cx="209122" cy="4064190"/>
          </a:xfrm>
          <a:custGeom>
            <a:avLst/>
            <a:gdLst/>
            <a:ahLst/>
            <a:cxnLst/>
            <a:rect l="l" t="t" r="r" b="b"/>
            <a:pathLst>
              <a:path w="323850" h="5838825">
                <a:moveTo>
                  <a:pt x="0" y="5838825"/>
                </a:moveTo>
                <a:lnTo>
                  <a:pt x="323850" y="5838825"/>
                </a:lnTo>
                <a:lnTo>
                  <a:pt x="323850" y="0"/>
                </a:lnTo>
                <a:lnTo>
                  <a:pt x="0" y="0"/>
                </a:lnTo>
                <a:lnTo>
                  <a:pt x="0" y="583882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>
            <a:normAutofit/>
          </a:bodyPr>
          <a:lstStyle/>
          <a:p>
            <a:endParaRPr/>
          </a:p>
        </p:txBody>
      </p:sp>
      <p:sp>
        <p:nvSpPr>
          <p:cNvPr id="8" name="bk object 19"/>
          <p:cNvSpPr/>
          <p:nvPr userDrawn="1"/>
        </p:nvSpPr>
        <p:spPr>
          <a:xfrm>
            <a:off x="6669672" y="813718"/>
            <a:ext cx="1971091" cy="158345"/>
          </a:xfrm>
          <a:custGeom>
            <a:avLst/>
            <a:gdLst/>
            <a:ahLst/>
            <a:cxnLst/>
            <a:rect l="l" t="t" r="r" b="b"/>
            <a:pathLst>
              <a:path w="2809875" h="238125">
                <a:moveTo>
                  <a:pt x="0" y="238125"/>
                </a:moveTo>
                <a:lnTo>
                  <a:pt x="2809875" y="238125"/>
                </a:lnTo>
                <a:lnTo>
                  <a:pt x="280987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9931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9" name="bk object 20"/>
          <p:cNvSpPr/>
          <p:nvPr userDrawn="1"/>
        </p:nvSpPr>
        <p:spPr>
          <a:xfrm>
            <a:off x="7043423" y="2238824"/>
            <a:ext cx="1597340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5C007B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10" name="bk object 21"/>
          <p:cNvSpPr/>
          <p:nvPr userDrawn="1"/>
        </p:nvSpPr>
        <p:spPr>
          <a:xfrm>
            <a:off x="2238056" y="2449950"/>
            <a:ext cx="1548396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D7AFF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11" name="bk object 22"/>
          <p:cNvSpPr/>
          <p:nvPr userDrawn="1"/>
        </p:nvSpPr>
        <p:spPr>
          <a:xfrm>
            <a:off x="7043423" y="2608295"/>
            <a:ext cx="1597340" cy="3694718"/>
          </a:xfrm>
          <a:custGeom>
            <a:avLst/>
            <a:gdLst/>
            <a:ahLst/>
            <a:cxnLst/>
            <a:rect l="l" t="t" r="r" b="b"/>
            <a:pathLst>
              <a:path w="2190750" h="5305425">
                <a:moveTo>
                  <a:pt x="0" y="5305425"/>
                </a:moveTo>
                <a:lnTo>
                  <a:pt x="2190750" y="5305425"/>
                </a:lnTo>
                <a:lnTo>
                  <a:pt x="2190750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bk object 23"/>
          <p:cNvSpPr/>
          <p:nvPr userDrawn="1"/>
        </p:nvSpPr>
        <p:spPr>
          <a:xfrm>
            <a:off x="2295898" y="972063"/>
            <a:ext cx="2184663" cy="1213979"/>
          </a:xfrm>
          <a:custGeom>
            <a:avLst/>
            <a:gdLst/>
            <a:ahLst/>
            <a:cxnLst/>
            <a:rect l="l" t="t" r="r" b="b"/>
            <a:pathLst>
              <a:path w="3124200" h="1724025">
                <a:moveTo>
                  <a:pt x="0" y="1724025"/>
                </a:moveTo>
                <a:lnTo>
                  <a:pt x="3124200" y="1724025"/>
                </a:lnTo>
                <a:lnTo>
                  <a:pt x="3124200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bk object 24"/>
          <p:cNvSpPr/>
          <p:nvPr userDrawn="1"/>
        </p:nvSpPr>
        <p:spPr>
          <a:xfrm>
            <a:off x="262516" y="972063"/>
            <a:ext cx="1975540" cy="1213979"/>
          </a:xfrm>
          <a:custGeom>
            <a:avLst/>
            <a:gdLst/>
            <a:ahLst/>
            <a:cxnLst/>
            <a:rect l="l" t="t" r="r" b="b"/>
            <a:pathLst>
              <a:path w="2809875" h="1724025">
                <a:moveTo>
                  <a:pt x="0" y="1724025"/>
                </a:moveTo>
                <a:lnTo>
                  <a:pt x="2809875" y="1724025"/>
                </a:lnTo>
                <a:lnTo>
                  <a:pt x="280987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bk object 25"/>
          <p:cNvSpPr/>
          <p:nvPr userDrawn="1"/>
        </p:nvSpPr>
        <p:spPr>
          <a:xfrm>
            <a:off x="4533953" y="972063"/>
            <a:ext cx="2082326" cy="1213979"/>
          </a:xfrm>
          <a:custGeom>
            <a:avLst/>
            <a:gdLst/>
            <a:ahLst/>
            <a:cxnLst/>
            <a:rect l="l" t="t" r="r" b="b"/>
            <a:pathLst>
              <a:path w="2981325" h="1724025">
                <a:moveTo>
                  <a:pt x="0" y="1724025"/>
                </a:moveTo>
                <a:lnTo>
                  <a:pt x="2981325" y="1724025"/>
                </a:lnTo>
                <a:lnTo>
                  <a:pt x="298132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bk object 26"/>
          <p:cNvSpPr/>
          <p:nvPr userDrawn="1"/>
        </p:nvSpPr>
        <p:spPr>
          <a:xfrm>
            <a:off x="262516" y="2608295"/>
            <a:ext cx="1548396" cy="3694718"/>
          </a:xfrm>
          <a:custGeom>
            <a:avLst/>
            <a:gdLst/>
            <a:ahLst/>
            <a:cxnLst/>
            <a:rect l="l" t="t" r="r" b="b"/>
            <a:pathLst>
              <a:path w="2190750" h="5305425">
                <a:moveTo>
                  <a:pt x="0" y="5305425"/>
                </a:moveTo>
                <a:lnTo>
                  <a:pt x="2190750" y="5305425"/>
                </a:lnTo>
                <a:lnTo>
                  <a:pt x="2190750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bk object 27"/>
          <p:cNvSpPr/>
          <p:nvPr userDrawn="1"/>
        </p:nvSpPr>
        <p:spPr>
          <a:xfrm>
            <a:off x="3839845" y="2608295"/>
            <a:ext cx="1548396" cy="3694718"/>
          </a:xfrm>
          <a:custGeom>
            <a:avLst/>
            <a:gdLst/>
            <a:ahLst/>
            <a:cxnLst/>
            <a:rect l="l" t="t" r="r" b="b"/>
            <a:pathLst>
              <a:path w="2190750" h="5295900">
                <a:moveTo>
                  <a:pt x="0" y="5295900"/>
                </a:moveTo>
                <a:lnTo>
                  <a:pt x="2190750" y="5295900"/>
                </a:lnTo>
                <a:lnTo>
                  <a:pt x="2190750" y="0"/>
                </a:lnTo>
                <a:lnTo>
                  <a:pt x="0" y="0"/>
                </a:lnTo>
                <a:lnTo>
                  <a:pt x="0" y="52959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bk object 28"/>
          <p:cNvSpPr/>
          <p:nvPr userDrawn="1"/>
        </p:nvSpPr>
        <p:spPr>
          <a:xfrm>
            <a:off x="5441634" y="2608295"/>
            <a:ext cx="1548396" cy="3694718"/>
          </a:xfrm>
          <a:custGeom>
            <a:avLst/>
            <a:gdLst/>
            <a:ahLst/>
            <a:cxnLst/>
            <a:rect l="l" t="t" r="r" b="b"/>
            <a:pathLst>
              <a:path w="2190750" h="5295900">
                <a:moveTo>
                  <a:pt x="0" y="5295900"/>
                </a:moveTo>
                <a:lnTo>
                  <a:pt x="2190750" y="5295900"/>
                </a:lnTo>
                <a:lnTo>
                  <a:pt x="2190750" y="0"/>
                </a:lnTo>
                <a:lnTo>
                  <a:pt x="0" y="0"/>
                </a:lnTo>
                <a:lnTo>
                  <a:pt x="0" y="52959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bk object 29"/>
          <p:cNvSpPr/>
          <p:nvPr userDrawn="1"/>
        </p:nvSpPr>
        <p:spPr>
          <a:xfrm>
            <a:off x="4533953" y="813718"/>
            <a:ext cx="2082326" cy="158345"/>
          </a:xfrm>
          <a:custGeom>
            <a:avLst/>
            <a:gdLst/>
            <a:ahLst/>
            <a:cxnLst/>
            <a:rect l="l" t="t" r="r" b="b"/>
            <a:pathLst>
              <a:path w="2981325" h="238125">
                <a:moveTo>
                  <a:pt x="0" y="238125"/>
                </a:moveTo>
                <a:lnTo>
                  <a:pt x="2981325" y="238125"/>
                </a:lnTo>
                <a:lnTo>
                  <a:pt x="29813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9931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19" name="bk object 30"/>
          <p:cNvSpPr/>
          <p:nvPr userDrawn="1"/>
        </p:nvSpPr>
        <p:spPr>
          <a:xfrm>
            <a:off x="262516" y="2449950"/>
            <a:ext cx="1548396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C294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20" name="object 2"/>
          <p:cNvSpPr txBox="1"/>
          <p:nvPr userDrawn="1"/>
        </p:nvSpPr>
        <p:spPr>
          <a:xfrm>
            <a:off x="4533954" y="818016"/>
            <a:ext cx="2082325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700" spc="-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</a:rPr>
              <a:t>AUDIENCE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1" name="object 3"/>
          <p:cNvSpPr txBox="1"/>
          <p:nvPr userDrawn="1"/>
        </p:nvSpPr>
        <p:spPr>
          <a:xfrm>
            <a:off x="6669672" y="818016"/>
            <a:ext cx="1971091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4"/>
          <p:cNvSpPr txBox="1"/>
          <p:nvPr userDrawn="1"/>
        </p:nvSpPr>
        <p:spPr>
          <a:xfrm>
            <a:off x="262516" y="2449950"/>
            <a:ext cx="1548396" cy="158409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>
              <a:lnSpc>
                <a:spcPct val="100000"/>
              </a:lnSpc>
            </a:pPr>
            <a:r>
              <a:rPr sz="700" spc="-3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3" name="object 5"/>
          <p:cNvSpPr txBox="1"/>
          <p:nvPr userDrawn="1"/>
        </p:nvSpPr>
        <p:spPr>
          <a:xfrm>
            <a:off x="262516" y="2238823"/>
            <a:ext cx="1548396" cy="158345"/>
          </a:xfrm>
          <a:prstGeom prst="rect">
            <a:avLst/>
          </a:prstGeom>
          <a:solidFill>
            <a:srgbClr val="009772"/>
          </a:solidFill>
        </p:spPr>
        <p:txBody>
          <a:bodyPr vert="horz" wrap="square" lIns="0" tIns="0" rIns="0" bIns="0" rtlCol="0" anchor="ctr" anchorCtr="1">
            <a:normAutofit/>
          </a:bodyPr>
          <a:lstStyle/>
          <a:p>
            <a:pPr marL="38960" algn="ctr">
              <a:lnSpc>
                <a:spcPct val="100000"/>
              </a:lnSpc>
              <a:spcBef>
                <a:spcPts val="342"/>
              </a:spcBef>
            </a:pP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7"/>
          <p:cNvSpPr txBox="1"/>
          <p:nvPr userDrawn="1"/>
        </p:nvSpPr>
        <p:spPr>
          <a:xfrm>
            <a:off x="3839845" y="2238823"/>
            <a:ext cx="3150185" cy="158345"/>
          </a:xfrm>
          <a:prstGeom prst="rect">
            <a:avLst/>
          </a:prstGeom>
          <a:solidFill>
            <a:srgbClr val="00467D"/>
          </a:solidFill>
        </p:spPr>
        <p:txBody>
          <a:bodyPr vert="horz" wrap="square" lIns="0" tIns="43387" rIns="0" bIns="0" rtlCol="0">
            <a:normAutofit/>
          </a:bodyPr>
          <a:lstStyle/>
          <a:p>
            <a:pPr marL="952295">
              <a:lnSpc>
                <a:spcPct val="100000"/>
              </a:lnSpc>
              <a:spcBef>
                <a:spcPts val="342"/>
              </a:spcBef>
            </a:pP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AUDIENCE RESPON</a:t>
            </a:r>
            <a:r>
              <a:rPr lang="en-GB" sz="600" spc="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600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8"/>
          <p:cNvSpPr/>
          <p:nvPr userDrawn="1"/>
        </p:nvSpPr>
        <p:spPr>
          <a:xfrm>
            <a:off x="3839845" y="2449950"/>
            <a:ext cx="1548396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66B5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26" name="object 9"/>
          <p:cNvSpPr/>
          <p:nvPr userDrawn="1"/>
        </p:nvSpPr>
        <p:spPr>
          <a:xfrm>
            <a:off x="7043423" y="2449950"/>
            <a:ext cx="1597340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8A00B5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27" name="object 10"/>
          <p:cNvSpPr txBox="1"/>
          <p:nvPr userDrawn="1"/>
        </p:nvSpPr>
        <p:spPr>
          <a:xfrm>
            <a:off x="7043423" y="2449950"/>
            <a:ext cx="1597340" cy="15834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>
              <a:lnSpc>
                <a:spcPct val="100000"/>
              </a:lnSpc>
            </a:pPr>
            <a:r>
              <a:rPr sz="700" spc="-3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11"/>
          <p:cNvSpPr txBox="1"/>
          <p:nvPr userDrawn="1"/>
        </p:nvSpPr>
        <p:spPr>
          <a:xfrm>
            <a:off x="7043423" y="2238823"/>
            <a:ext cx="1597340" cy="15834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500" spc="-7" dirty="0">
                <a:solidFill>
                  <a:srgbClr val="FFFFFF"/>
                </a:solidFill>
                <a:latin typeface="Arial"/>
                <a:cs typeface="Arial"/>
              </a:rPr>
              <a:t>ORGANISATION 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500" spc="-7" dirty="0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sz="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3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9" name="object 12"/>
          <p:cNvSpPr/>
          <p:nvPr userDrawn="1"/>
        </p:nvSpPr>
        <p:spPr>
          <a:xfrm>
            <a:off x="6669672" y="972063"/>
            <a:ext cx="1971091" cy="1213979"/>
          </a:xfrm>
          <a:custGeom>
            <a:avLst/>
            <a:gdLst/>
            <a:ahLst/>
            <a:cxnLst/>
            <a:rect l="l" t="t" r="r" b="b"/>
            <a:pathLst>
              <a:path w="2809875" h="1724025">
                <a:moveTo>
                  <a:pt x="0" y="1724025"/>
                </a:moveTo>
                <a:lnTo>
                  <a:pt x="2809875" y="1724025"/>
                </a:lnTo>
                <a:lnTo>
                  <a:pt x="280987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object 13"/>
          <p:cNvSpPr/>
          <p:nvPr userDrawn="1"/>
        </p:nvSpPr>
        <p:spPr>
          <a:xfrm>
            <a:off x="262516" y="813718"/>
            <a:ext cx="1975540" cy="158345"/>
          </a:xfrm>
          <a:custGeom>
            <a:avLst/>
            <a:gdLst/>
            <a:ahLst/>
            <a:cxnLst/>
            <a:rect l="l" t="t" r="r" b="b"/>
            <a:pathLst>
              <a:path w="2809875" h="238125">
                <a:moveTo>
                  <a:pt x="0" y="238125"/>
                </a:moveTo>
                <a:lnTo>
                  <a:pt x="2809875" y="238125"/>
                </a:lnTo>
                <a:lnTo>
                  <a:pt x="280987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53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31" name="object 14"/>
          <p:cNvSpPr txBox="1"/>
          <p:nvPr userDrawn="1"/>
        </p:nvSpPr>
        <p:spPr>
          <a:xfrm>
            <a:off x="262516" y="818016"/>
            <a:ext cx="1975540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700" spc="3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2" name="object 15"/>
          <p:cNvSpPr txBox="1"/>
          <p:nvPr userDrawn="1"/>
        </p:nvSpPr>
        <p:spPr>
          <a:xfrm>
            <a:off x="262517" y="602591"/>
            <a:ext cx="4218044" cy="15834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ALIGN</a:t>
            </a:r>
            <a:r>
              <a:rPr sz="60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17"/>
          <p:cNvSpPr/>
          <p:nvPr userDrawn="1"/>
        </p:nvSpPr>
        <p:spPr>
          <a:xfrm>
            <a:off x="4533953" y="602592"/>
            <a:ext cx="4106810" cy="158344"/>
          </a:xfrm>
          <a:custGeom>
            <a:avLst/>
            <a:gdLst/>
            <a:ahLst/>
            <a:cxnLst/>
            <a:rect l="l" t="t" r="r" b="b"/>
            <a:pathLst>
              <a:path w="5838825" h="238125">
                <a:moveTo>
                  <a:pt x="0" y="238125"/>
                </a:moveTo>
                <a:lnTo>
                  <a:pt x="5838825" y="238125"/>
                </a:lnTo>
                <a:lnTo>
                  <a:pt x="58388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E8203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34" name="object 18"/>
          <p:cNvSpPr/>
          <p:nvPr userDrawn="1"/>
        </p:nvSpPr>
        <p:spPr>
          <a:xfrm>
            <a:off x="2295898" y="813718"/>
            <a:ext cx="2184663" cy="158345"/>
          </a:xfrm>
          <a:custGeom>
            <a:avLst/>
            <a:gdLst/>
            <a:ahLst/>
            <a:cxnLst/>
            <a:rect l="l" t="t" r="r" b="b"/>
            <a:pathLst>
              <a:path w="3124200" h="238125">
                <a:moveTo>
                  <a:pt x="0" y="238125"/>
                </a:moveTo>
                <a:lnTo>
                  <a:pt x="3124200" y="238125"/>
                </a:lnTo>
                <a:lnTo>
                  <a:pt x="312420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53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35" name="object 19"/>
          <p:cNvSpPr txBox="1"/>
          <p:nvPr userDrawn="1"/>
        </p:nvSpPr>
        <p:spPr>
          <a:xfrm>
            <a:off x="2291448" y="818016"/>
            <a:ext cx="2135719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700" spc="3" dirty="0">
                <a:solidFill>
                  <a:srgbClr val="FFFFFF"/>
                </a:solidFill>
                <a:latin typeface="Arial"/>
                <a:cs typeface="Arial"/>
              </a:rPr>
              <a:t>COMMUNICATIONS</a:t>
            </a:r>
            <a:r>
              <a:rPr sz="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6" name="object 20"/>
          <p:cNvSpPr/>
          <p:nvPr userDrawn="1"/>
        </p:nvSpPr>
        <p:spPr>
          <a:xfrm>
            <a:off x="5441634" y="2449950"/>
            <a:ext cx="1548396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66B5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37" name="object 22"/>
          <p:cNvSpPr txBox="1"/>
          <p:nvPr userDrawn="1"/>
        </p:nvSpPr>
        <p:spPr>
          <a:xfrm>
            <a:off x="4533953" y="637535"/>
            <a:ext cx="4106810" cy="9593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8854" algn="ctr">
              <a:lnSpc>
                <a:spcPct val="100000"/>
              </a:lnSpc>
            </a:pP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PLAN, SET </a:t>
            </a:r>
            <a:r>
              <a:rPr sz="600" spc="3" dirty="0">
                <a:solidFill>
                  <a:srgbClr val="FFFFFF"/>
                </a:solidFill>
                <a:latin typeface="Arial"/>
                <a:cs typeface="Arial"/>
              </a:rPr>
              <a:t>TARGETS 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6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7" dirty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8" name="bk object 26"/>
          <p:cNvSpPr/>
          <p:nvPr userDrawn="1"/>
        </p:nvSpPr>
        <p:spPr>
          <a:xfrm>
            <a:off x="2238056" y="2608295"/>
            <a:ext cx="1548396" cy="3694718"/>
          </a:xfrm>
          <a:custGeom>
            <a:avLst/>
            <a:gdLst/>
            <a:ahLst/>
            <a:cxnLst/>
            <a:rect l="l" t="t" r="r" b="b"/>
            <a:pathLst>
              <a:path w="2190750" h="5305425">
                <a:moveTo>
                  <a:pt x="0" y="5305425"/>
                </a:moveTo>
                <a:lnTo>
                  <a:pt x="2190750" y="5305425"/>
                </a:lnTo>
                <a:lnTo>
                  <a:pt x="2190750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3752" tIns="63752" rIns="63752" bIns="63752" rtlCol="0">
            <a:normAutofit/>
          </a:bodyPr>
          <a:lstStyle/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bk object 18"/>
          <p:cNvSpPr/>
          <p:nvPr userDrawn="1"/>
        </p:nvSpPr>
        <p:spPr>
          <a:xfrm>
            <a:off x="0" y="602591"/>
            <a:ext cx="209122" cy="1583450"/>
          </a:xfrm>
          <a:custGeom>
            <a:avLst/>
            <a:gdLst/>
            <a:ahLst/>
            <a:cxnLst/>
            <a:rect l="l" t="t" r="r" b="b"/>
            <a:pathLst>
              <a:path w="323850" h="5838825">
                <a:moveTo>
                  <a:pt x="0" y="5838825"/>
                </a:moveTo>
                <a:lnTo>
                  <a:pt x="323850" y="5838825"/>
                </a:lnTo>
                <a:lnTo>
                  <a:pt x="323850" y="0"/>
                </a:lnTo>
                <a:lnTo>
                  <a:pt x="0" y="0"/>
                </a:lnTo>
                <a:lnTo>
                  <a:pt x="0" y="583882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>
            <a:normAutofit/>
          </a:bodyPr>
          <a:lstStyle/>
          <a:p>
            <a:endParaRPr/>
          </a:p>
        </p:txBody>
      </p:sp>
      <p:sp>
        <p:nvSpPr>
          <p:cNvPr id="40" name="object 4"/>
          <p:cNvSpPr txBox="1"/>
          <p:nvPr userDrawn="1"/>
        </p:nvSpPr>
        <p:spPr>
          <a:xfrm rot="16200000">
            <a:off x="-392548" y="1307992"/>
            <a:ext cx="1001596" cy="118612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/>
          <a:p>
            <a:pPr marL="8854" algn="ctr">
              <a:lnSpc>
                <a:spcPct val="100000"/>
              </a:lnSpc>
            </a:pPr>
            <a:r>
              <a:rPr lang="en-GB" sz="800" spc="-3" dirty="0">
                <a:solidFill>
                  <a:srgbClr val="FFFFFF"/>
                </a:solidFill>
                <a:latin typeface="Arial"/>
                <a:cs typeface="Arial"/>
              </a:rPr>
              <a:t>PREPARATION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"/>
          <p:cNvSpPr txBox="1"/>
          <p:nvPr userDrawn="1"/>
        </p:nvSpPr>
        <p:spPr>
          <a:xfrm rot="16200000">
            <a:off x="-392548" y="4210984"/>
            <a:ext cx="1001596" cy="118612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/>
          <a:p>
            <a:pPr marL="8854" algn="ctr">
              <a:lnSpc>
                <a:spcPct val="100000"/>
              </a:lnSpc>
            </a:pPr>
            <a:r>
              <a:rPr lang="en-GB" sz="800" spc="-3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4"/>
          <p:cNvSpPr txBox="1"/>
          <p:nvPr userDrawn="1"/>
        </p:nvSpPr>
        <p:spPr>
          <a:xfrm rot="16200000">
            <a:off x="1107957" y="4210984"/>
            <a:ext cx="1951666" cy="118612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/>
          <a:p>
            <a:pPr marL="8854" algn="ctr">
              <a:lnSpc>
                <a:spcPct val="100000"/>
              </a:lnSpc>
            </a:pPr>
            <a:r>
              <a:rPr lang="en-GB" sz="800" spc="-3" dirty="0">
                <a:solidFill>
                  <a:srgbClr val="FFFFFF"/>
                </a:solidFill>
                <a:latin typeface="Arial"/>
                <a:cs typeface="Arial"/>
              </a:rPr>
              <a:t>MEASUREMENT </a:t>
            </a:r>
            <a:r>
              <a:rPr lang="en-GB" sz="800" spc="-3">
                <a:solidFill>
                  <a:srgbClr val="FFFFFF"/>
                </a:solidFill>
                <a:latin typeface="Arial"/>
                <a:cs typeface="Arial"/>
              </a:rPr>
              <a:t>&amp; INSIGHTS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3" name="bk object 21"/>
          <p:cNvSpPr/>
          <p:nvPr userDrawn="1"/>
        </p:nvSpPr>
        <p:spPr>
          <a:xfrm>
            <a:off x="2238056" y="2238824"/>
            <a:ext cx="1548396" cy="15834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73F7F"/>
          </a:solidFill>
        </p:spPr>
        <p:txBody>
          <a:bodyPr wrap="square" lIns="0" tIns="0" rIns="0" bIns="0" rtlCol="0">
            <a:normAutofit fontScale="70000" lnSpcReduction="20000"/>
          </a:bodyPr>
          <a:lstStyle/>
          <a:p>
            <a:endParaRPr/>
          </a:p>
        </p:txBody>
      </p:sp>
      <p:sp>
        <p:nvSpPr>
          <p:cNvPr id="44" name="object 21"/>
          <p:cNvSpPr txBox="1"/>
          <p:nvPr userDrawn="1"/>
        </p:nvSpPr>
        <p:spPr>
          <a:xfrm>
            <a:off x="3839845" y="2449950"/>
            <a:ext cx="1548396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  <a:tabLst>
                <a:tab pos="1594242" algn="l"/>
              </a:tabLst>
            </a:pPr>
            <a:r>
              <a:rPr sz="700" spc="-3">
                <a:solidFill>
                  <a:srgbClr val="FFFFFF"/>
                </a:solidFill>
                <a:latin typeface="Arial"/>
                <a:cs typeface="Arial"/>
              </a:rPr>
              <a:t>OUT-TAKES</a:t>
            </a:r>
            <a:endParaRPr sz="1000" baseline="2923" dirty="0">
              <a:latin typeface="Arial"/>
              <a:cs typeface="Arial"/>
            </a:endParaRPr>
          </a:p>
        </p:txBody>
      </p:sp>
      <p:sp>
        <p:nvSpPr>
          <p:cNvPr id="45" name="object 21"/>
          <p:cNvSpPr txBox="1"/>
          <p:nvPr userDrawn="1"/>
        </p:nvSpPr>
        <p:spPr>
          <a:xfrm>
            <a:off x="5495027" y="2449950"/>
            <a:ext cx="1495003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tabLst>
                <a:tab pos="1594242" algn="l"/>
              </a:tabLst>
            </a:pPr>
            <a:r>
              <a:rPr lang="en-US" sz="700" spc="-3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1000" baseline="2923" dirty="0">
              <a:latin typeface="Arial"/>
              <a:cs typeface="Arial"/>
            </a:endParaRPr>
          </a:p>
        </p:txBody>
      </p:sp>
      <p:sp>
        <p:nvSpPr>
          <p:cNvPr id="46" name="object 21"/>
          <p:cNvSpPr txBox="1"/>
          <p:nvPr userDrawn="1"/>
        </p:nvSpPr>
        <p:spPr>
          <a:xfrm>
            <a:off x="2238056" y="2449950"/>
            <a:ext cx="1548396" cy="1540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  <a:tabLst>
                <a:tab pos="1594242" algn="l"/>
              </a:tabLst>
            </a:pPr>
            <a:r>
              <a:rPr lang="en-GB" sz="700" spc="-3" dirty="0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endParaRPr sz="1000" baseline="2923" dirty="0">
              <a:latin typeface="Arial"/>
              <a:cs typeface="Arial"/>
            </a:endParaRPr>
          </a:p>
        </p:txBody>
      </p:sp>
      <p:sp>
        <p:nvSpPr>
          <p:cNvPr id="47" name="object 21"/>
          <p:cNvSpPr txBox="1"/>
          <p:nvPr userDrawn="1"/>
        </p:nvSpPr>
        <p:spPr>
          <a:xfrm>
            <a:off x="2238056" y="2238823"/>
            <a:ext cx="1548396" cy="15834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8854" algn="ctr">
              <a:lnSpc>
                <a:spcPct val="100000"/>
              </a:lnSpc>
              <a:tabLst>
                <a:tab pos="1594242" algn="l"/>
              </a:tabLst>
            </a:pPr>
            <a:r>
              <a:rPr lang="en-GB" sz="600" spc="-3" dirty="0">
                <a:solidFill>
                  <a:srgbClr val="FFFFFF"/>
                </a:solidFill>
                <a:latin typeface="Arial"/>
                <a:cs typeface="Arial"/>
              </a:rPr>
              <a:t>MEASURE ACTIVITY</a:t>
            </a:r>
            <a:endParaRPr sz="1000" baseline="2923" dirty="0">
              <a:latin typeface="Arial"/>
              <a:cs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20005" r="6474" b="15969"/>
          <a:stretch/>
        </p:blipFill>
        <p:spPr>
          <a:xfrm>
            <a:off x="-1" y="0"/>
            <a:ext cx="1070786" cy="598675"/>
          </a:xfrm>
          <a:prstGeom prst="rect">
            <a:avLst/>
          </a:prstGeom>
        </p:spPr>
      </p:pic>
      <p:sp>
        <p:nvSpPr>
          <p:cNvPr id="50" name="Text Placeholder 49"/>
          <p:cNvSpPr>
            <a:spLocks noGrp="1"/>
          </p:cNvSpPr>
          <p:nvPr>
            <p:ph type="body" sz="quarter" idx="10" hasCustomPrompt="1"/>
          </p:nvPr>
        </p:nvSpPr>
        <p:spPr>
          <a:xfrm>
            <a:off x="315908" y="1024845"/>
            <a:ext cx="1868754" cy="1108415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344841" y="1024845"/>
            <a:ext cx="2082326" cy="1108415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4587346" y="1024845"/>
            <a:ext cx="1975540" cy="1108415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6688484" y="1024845"/>
            <a:ext cx="1952279" cy="1108415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315909" y="2661077"/>
            <a:ext cx="1441610" cy="3589154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291449" y="2661077"/>
            <a:ext cx="1441610" cy="3589154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16" hasCustomPrompt="1"/>
          </p:nvPr>
        </p:nvSpPr>
        <p:spPr>
          <a:xfrm>
            <a:off x="3893238" y="2661077"/>
            <a:ext cx="1441610" cy="3589154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17" hasCustomPrompt="1"/>
          </p:nvPr>
        </p:nvSpPr>
        <p:spPr>
          <a:xfrm>
            <a:off x="5495027" y="2661077"/>
            <a:ext cx="1441610" cy="3589154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18" hasCustomPrompt="1"/>
          </p:nvPr>
        </p:nvSpPr>
        <p:spPr>
          <a:xfrm>
            <a:off x="7096816" y="2661077"/>
            <a:ext cx="1543947" cy="3589154"/>
          </a:xfrm>
          <a:prstGeom prst="rect">
            <a:avLst/>
          </a:prstGeom>
        </p:spPr>
        <p:txBody>
          <a:bodyPr lIns="63752" tIns="31876" rIns="63752" bIns="31876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5627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Measurement and reputation</a:t>
            </a:r>
          </a:p>
        </p:txBody>
      </p:sp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Measurement and reputation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mecorg.com/barcelona-principles-2-0/" TargetMode="External"/><Relationship Id="rId2" Type="http://schemas.openxmlformats.org/officeDocument/2006/relationships/hyperlink" Target="mailto:emma.duke@oup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mecorg.com/amecframework/framework/interactive-framewor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160" y="2016125"/>
            <a:ext cx="4760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Measurement and reputation</a:t>
            </a:r>
            <a:endParaRPr lang="en-US" sz="48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Emma Duke, Head of Communications, Oxford Education, Oxford University Press 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Tom Fryer</a:t>
            </a:r>
            <a:r>
              <a:rPr lang="en-US" sz="1400" dirty="0">
                <a:solidFill>
                  <a:schemeClr val="bg1"/>
                </a:solidFill>
                <a:latin typeface="FoundrySterling-Book"/>
              </a:rPr>
              <a:t>, Ambitious Futures </a:t>
            </a:r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Graduate, PAD 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Wednesday 14 June 2017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Barcelona principles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95539"/>
              </p:ext>
            </p:extLst>
          </p:nvPr>
        </p:nvGraphicFramePr>
        <p:xfrm>
          <a:off x="512463" y="2316257"/>
          <a:ext cx="749607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036"/>
                <a:gridCol w="3748036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FoundrySterling-Book"/>
                        </a:rPr>
                        <a:t>Goal setting and measurement are fundamental to communication and public relations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FoundrySterling-Book"/>
                        </a:rPr>
                        <a:t>Measuring communication outcomes is recommended versus only measuring outputs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FoundrySterling-Book"/>
                        </a:rPr>
                        <a:t>The effect on organizational performance can and should be measured where possible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FoundrySterling-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FoundrySterling-Book"/>
                          <a:ea typeface="+mn-ea"/>
                          <a:cs typeface="+mn-cs"/>
                        </a:rPr>
                        <a:t>Measurement and evaluation require both qualitative and quantitative methods </a:t>
                      </a:r>
                    </a:p>
                    <a:p>
                      <a:pPr marL="342900" marR="0" indent="-34290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FoundrySterling-Book"/>
                          <a:ea typeface="+mn-ea"/>
                          <a:cs typeface="+mn-cs"/>
                        </a:rPr>
                        <a:t>AVEs are not the value of communication </a:t>
                      </a:r>
                    </a:p>
                    <a:p>
                      <a:pPr marL="342900" marR="0" indent="-34290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FoundrySterling-Book"/>
                          <a:ea typeface="+mn-ea"/>
                          <a:cs typeface="+mn-cs"/>
                        </a:rPr>
                        <a:t>Social media can and should be measured consistently with other media channels </a:t>
                      </a:r>
                    </a:p>
                    <a:p>
                      <a:pPr marL="342900" marR="0" indent="-34290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FoundrySterling-Book"/>
                          <a:ea typeface="+mn-ea"/>
                          <a:cs typeface="+mn-cs"/>
                        </a:rPr>
                        <a:t>Measurement and evaluation should be transparent, consistent and valid</a:t>
                      </a:r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293220"/>
            <a:ext cx="747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Objectives are key to evaluation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106704"/>
            <a:ext cx="681352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Set out measurable outcomes and guide the strategy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SMART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Link to evaluation: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Cognitive (output: awareness)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Affective (out-take: changing perception)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Conative (outcome: </a:t>
            </a:r>
            <a:r>
              <a:rPr lang="en-US" sz="2400" dirty="0" err="1" smtClean="0">
                <a:latin typeface="FoundrySterling-Book"/>
              </a:rPr>
              <a:t>behaviour</a:t>
            </a:r>
            <a:r>
              <a:rPr lang="en-US" sz="2400" dirty="0" smtClean="0">
                <a:latin typeface="FoundrySterling-Book"/>
              </a:rPr>
              <a:t> change)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Map to higher level objectives 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026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97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Framework for an objective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941039"/>
            <a:ext cx="7055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 defTabSz="266700">
              <a:spcAft>
                <a:spcPts val="1500"/>
              </a:spcAft>
            </a:pPr>
            <a:r>
              <a:rPr lang="en-US" sz="2400" dirty="0">
                <a:latin typeface="FoundrySterling-Book"/>
              </a:rPr>
              <a:t>To	</a:t>
            </a:r>
            <a:r>
              <a:rPr lang="en-US" sz="2400" dirty="0" smtClean="0">
                <a:latin typeface="FoundrySterling-Book"/>
              </a:rPr>
              <a:t>[</a:t>
            </a:r>
            <a:r>
              <a:rPr lang="en-US" sz="2400" i="1" dirty="0" smtClean="0">
                <a:latin typeface="FoundrySterling-Book"/>
              </a:rPr>
              <a:t>raise awareness/change perception/change </a:t>
            </a:r>
            <a:r>
              <a:rPr lang="en-US" sz="2400" i="1" dirty="0" err="1" smtClean="0">
                <a:latin typeface="FoundrySterling-Book"/>
              </a:rPr>
              <a:t>behaviour</a:t>
            </a:r>
            <a:r>
              <a:rPr lang="en-US" sz="2400" dirty="0" smtClean="0">
                <a:latin typeface="FoundrySterling-Book"/>
              </a:rPr>
              <a:t>],</a:t>
            </a:r>
            <a:r>
              <a:rPr lang="en-US" sz="2400" dirty="0">
                <a:latin typeface="FoundrySterling-Book"/>
              </a:rPr>
              <a:t>	from	</a:t>
            </a:r>
            <a:r>
              <a:rPr lang="en-US" sz="2400" dirty="0" smtClean="0">
                <a:latin typeface="FoundrySterling-Book"/>
              </a:rPr>
              <a:t>[</a:t>
            </a:r>
            <a:r>
              <a:rPr lang="en-US" sz="2400" i="1" dirty="0" smtClean="0">
                <a:latin typeface="FoundrySterling-Book"/>
              </a:rPr>
              <a:t>%</a:t>
            </a:r>
            <a:r>
              <a:rPr lang="en-US" sz="2400" dirty="0" smtClean="0">
                <a:latin typeface="FoundrySterling-Book"/>
              </a:rPr>
              <a:t>] to</a:t>
            </a:r>
            <a:r>
              <a:rPr lang="en-US" sz="2400" dirty="0">
                <a:latin typeface="FoundrySterling-Book"/>
              </a:rPr>
              <a:t>	[</a:t>
            </a:r>
            <a:r>
              <a:rPr lang="en-US" sz="2400" i="1" dirty="0">
                <a:latin typeface="FoundrySterling-Book"/>
              </a:rPr>
              <a:t>%</a:t>
            </a:r>
            <a:r>
              <a:rPr lang="en-US" sz="2400" dirty="0">
                <a:latin typeface="FoundrySterling-Book"/>
              </a:rPr>
              <a:t>]	among	</a:t>
            </a:r>
            <a:r>
              <a:rPr lang="en-US" sz="2400" dirty="0" smtClean="0">
                <a:latin typeface="FoundrySterling-Book"/>
              </a:rPr>
              <a:t>[</a:t>
            </a:r>
            <a:r>
              <a:rPr lang="en-US" sz="2400" i="1" dirty="0" smtClean="0">
                <a:latin typeface="FoundrySterling-Book"/>
              </a:rPr>
              <a:t>audience</a:t>
            </a:r>
            <a:r>
              <a:rPr lang="en-US" sz="2400" dirty="0" smtClean="0">
                <a:latin typeface="FoundrySterling-Book"/>
              </a:rPr>
              <a:t>],</a:t>
            </a:r>
            <a:r>
              <a:rPr lang="en-US" sz="2400" dirty="0">
                <a:latin typeface="FoundrySterling-Book"/>
              </a:rPr>
              <a:t>	by	[</a:t>
            </a:r>
            <a:r>
              <a:rPr lang="en-US" sz="2400" i="1" dirty="0">
                <a:latin typeface="FoundrySterling-Book"/>
              </a:rPr>
              <a:t>activity</a:t>
            </a:r>
            <a:r>
              <a:rPr lang="en-US" sz="2400" dirty="0">
                <a:latin typeface="FoundrySterling-Book"/>
              </a:rPr>
              <a:t>]	within	</a:t>
            </a:r>
            <a:r>
              <a:rPr lang="en-US" sz="2400" dirty="0" smtClean="0">
                <a:latin typeface="FoundrySterling-Book"/>
              </a:rPr>
              <a:t>[</a:t>
            </a:r>
            <a:r>
              <a:rPr lang="en-US" sz="2400" i="1" dirty="0">
                <a:latin typeface="FoundrySterling-Book"/>
              </a:rPr>
              <a:t>time</a:t>
            </a:r>
            <a:r>
              <a:rPr lang="en-US" sz="2400" dirty="0">
                <a:latin typeface="FoundrySterling-Book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2545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293220"/>
            <a:ext cx="747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Example A: Innovation </a:t>
            </a:r>
            <a:r>
              <a:rPr lang="en-US" sz="4000" dirty="0" err="1" smtClean="0">
                <a:latin typeface="FoundrySterling-Book"/>
              </a:rPr>
              <a:t>Comms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111610"/>
            <a:ext cx="681352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000" dirty="0" smtClean="0">
                <a:latin typeface="FoundrySterling-Book"/>
              </a:rPr>
              <a:t>Mission: </a:t>
            </a:r>
            <a:r>
              <a:rPr lang="en-US" sz="2000" dirty="0">
                <a:latin typeface="FoundrySterling-Book"/>
              </a:rPr>
              <a:t>to project Oxford as a leader in innovation.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What </a:t>
            </a:r>
            <a:r>
              <a:rPr lang="en-US" sz="2000" dirty="0" smtClean="0">
                <a:latin typeface="FoundrySterling-Book"/>
              </a:rPr>
              <a:t>objectives could be suitable? </a:t>
            </a:r>
          </a:p>
          <a:p>
            <a:pPr indent="266700" algn="ctr" defTabSz="266700">
              <a:spcAft>
                <a:spcPts val="1500"/>
              </a:spcAft>
            </a:pPr>
            <a:endParaRPr lang="en-US" sz="2000" dirty="0" smtClean="0">
              <a:latin typeface="FoundrySterling-Book"/>
            </a:endParaRPr>
          </a:p>
          <a:p>
            <a:pPr indent="266700" algn="ctr" defTabSz="266700">
              <a:spcAft>
                <a:spcPts val="1500"/>
              </a:spcAft>
            </a:pPr>
            <a:r>
              <a:rPr lang="en-US" sz="2000" dirty="0" smtClean="0">
                <a:latin typeface="FoundrySterling-Book"/>
              </a:rPr>
              <a:t>To</a:t>
            </a:r>
            <a:r>
              <a:rPr lang="en-US" sz="2000" dirty="0">
                <a:latin typeface="FoundrySterling-Book"/>
              </a:rPr>
              <a:t>	[</a:t>
            </a:r>
            <a:r>
              <a:rPr lang="en-US" sz="2000" i="1" dirty="0">
                <a:latin typeface="FoundrySterling-Book"/>
              </a:rPr>
              <a:t>raise awareness/change perception/change </a:t>
            </a:r>
            <a:r>
              <a:rPr lang="en-US" sz="2000" i="1" dirty="0" err="1">
                <a:latin typeface="FoundrySterling-Book"/>
              </a:rPr>
              <a:t>behaviour</a:t>
            </a:r>
            <a:r>
              <a:rPr lang="en-US" sz="2000" dirty="0">
                <a:latin typeface="FoundrySterling-Book"/>
              </a:rPr>
              <a:t>],	from	[</a:t>
            </a:r>
            <a:r>
              <a:rPr lang="en-US" sz="2000" i="1" dirty="0">
                <a:latin typeface="FoundrySterling-Book"/>
              </a:rPr>
              <a:t>%</a:t>
            </a:r>
            <a:r>
              <a:rPr lang="en-US" sz="2000" dirty="0">
                <a:latin typeface="FoundrySterling-Book"/>
              </a:rPr>
              <a:t>] to	[</a:t>
            </a:r>
            <a:r>
              <a:rPr lang="en-US" sz="2000" i="1" dirty="0">
                <a:latin typeface="FoundrySterling-Book"/>
              </a:rPr>
              <a:t>%</a:t>
            </a:r>
            <a:r>
              <a:rPr lang="en-US" sz="2000" dirty="0">
                <a:latin typeface="FoundrySterling-Book"/>
              </a:rPr>
              <a:t>]	among	[</a:t>
            </a:r>
            <a:r>
              <a:rPr lang="en-US" sz="2000" i="1" dirty="0">
                <a:latin typeface="FoundrySterling-Book"/>
              </a:rPr>
              <a:t>audience</a:t>
            </a:r>
            <a:r>
              <a:rPr lang="en-US" sz="2000" dirty="0">
                <a:latin typeface="FoundrySterling-Book"/>
              </a:rPr>
              <a:t>],	by	[</a:t>
            </a:r>
            <a:r>
              <a:rPr lang="en-US" sz="2000" i="1" dirty="0">
                <a:latin typeface="FoundrySterling-Book"/>
              </a:rPr>
              <a:t>activity</a:t>
            </a:r>
            <a:r>
              <a:rPr lang="en-US" sz="2000" dirty="0">
                <a:latin typeface="FoundrySterling-Book"/>
              </a:rPr>
              <a:t>]	within	[</a:t>
            </a:r>
            <a:r>
              <a:rPr lang="en-US" sz="2000" i="1" dirty="0">
                <a:latin typeface="FoundrySterling-Book"/>
              </a:rPr>
              <a:t>time</a:t>
            </a:r>
            <a:r>
              <a:rPr lang="en-US" sz="2000" dirty="0">
                <a:latin typeface="FoundrySterling-Book"/>
              </a:rPr>
              <a:t>].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3480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>
          <a:xfrm>
            <a:off x="0" y="861813"/>
            <a:ext cx="8640763" cy="56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6" y="2016126"/>
            <a:ext cx="4987083" cy="1916682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215" y="2522171"/>
            <a:ext cx="50847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FoundrySterling-Book"/>
              </a:rPr>
              <a:t>Evaluation</a:t>
            </a:r>
            <a:endParaRPr lang="en-US" sz="4800" dirty="0">
              <a:solidFill>
                <a:prstClr val="white"/>
              </a:solidFill>
              <a:latin typeface="FoundrySterling-Book"/>
            </a:endParaRPr>
          </a:p>
          <a:p>
            <a:endParaRPr lang="en-US" sz="1400" dirty="0" smtClean="0">
              <a:solidFill>
                <a:prstClr val="white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23937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n on ave in p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b="3781"/>
          <a:stretch/>
        </p:blipFill>
        <p:spPr bwMode="auto">
          <a:xfrm>
            <a:off x="1471899" y="1446960"/>
            <a:ext cx="5715000" cy="43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293220"/>
            <a:ext cx="747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Effective evaluation is…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2089" y="2348277"/>
            <a:ext cx="340676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Research-based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Looks both ways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User-friendly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Short term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Long term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Comparative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Multi-faceted</a:t>
            </a:r>
            <a:endParaRPr lang="en-US" sz="2400" dirty="0">
              <a:latin typeface="FoundrySterling-Book"/>
            </a:endParaRPr>
          </a:p>
        </p:txBody>
      </p:sp>
      <p:pic>
        <p:nvPicPr>
          <p:cNvPr id="2050" name="Picture 2" descr="Image result for macnamara's pyram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10051" r="36165" b="7880"/>
          <a:stretch/>
        </p:blipFill>
        <p:spPr bwMode="auto">
          <a:xfrm>
            <a:off x="321547" y="2559285"/>
            <a:ext cx="3983616" cy="33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/>
        </p:blipFill>
        <p:spPr>
          <a:xfrm>
            <a:off x="0" y="745818"/>
            <a:ext cx="8640763" cy="57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/>
        </p:blipFill>
        <p:spPr>
          <a:xfrm>
            <a:off x="0" y="745818"/>
            <a:ext cx="8640763" cy="5745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05424" y="1929284"/>
            <a:ext cx="2411605" cy="1480769"/>
            <a:chOff x="3205424" y="1929284"/>
            <a:chExt cx="2411605" cy="1480769"/>
          </a:xfrm>
        </p:grpSpPr>
        <p:sp>
          <p:nvSpPr>
            <p:cNvPr id="3" name="Rectangle 2"/>
            <p:cNvSpPr/>
            <p:nvPr/>
          </p:nvSpPr>
          <p:spPr>
            <a:xfrm>
              <a:off x="3205424" y="1929284"/>
              <a:ext cx="2411605" cy="13766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85811" y="2009670"/>
              <a:ext cx="2230734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Inputs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 audience, existing research, context, budget</a:t>
              </a:r>
            </a:p>
            <a:p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99008" y="1951060"/>
            <a:ext cx="2411605" cy="1376624"/>
            <a:chOff x="5546608" y="1798660"/>
            <a:chExt cx="2411605" cy="1376624"/>
          </a:xfrm>
          <a:solidFill>
            <a:srgbClr val="00FF99"/>
          </a:solidFill>
        </p:grpSpPr>
        <p:sp>
          <p:nvSpPr>
            <p:cNvPr id="7" name="Rectangle 6"/>
            <p:cNvSpPr/>
            <p:nvPr/>
          </p:nvSpPr>
          <p:spPr>
            <a:xfrm>
              <a:off x="5546608" y="1798660"/>
              <a:ext cx="2411605" cy="1376624"/>
            </a:xfrm>
            <a:prstGeom prst="rect">
              <a:avLst/>
            </a:prstGeom>
            <a:grpFill/>
            <a:ln>
              <a:solidFill>
                <a:srgbClr val="00FF99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6899" y="1879046"/>
              <a:ext cx="2230734" cy="1138773"/>
            </a:xfrm>
            <a:prstGeom prst="rect">
              <a:avLst/>
            </a:prstGeom>
            <a:grpFill/>
            <a:ln>
              <a:solidFill>
                <a:srgbClr val="00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 – based on the PESO model to ensure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campaign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integrated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6976" y="3369508"/>
            <a:ext cx="2411605" cy="1376624"/>
            <a:chOff x="4324112" y="2636004"/>
            <a:chExt cx="2411605" cy="1376624"/>
          </a:xfrm>
        </p:grpSpPr>
        <p:sp>
          <p:nvSpPr>
            <p:cNvPr id="9" name="Rectangle 8"/>
            <p:cNvSpPr/>
            <p:nvPr/>
          </p:nvSpPr>
          <p:spPr>
            <a:xfrm>
              <a:off x="4324112" y="2636004"/>
              <a:ext cx="2411605" cy="13766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4403" y="2656102"/>
              <a:ext cx="2230734" cy="113877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content and materials that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 to reach audience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16" y="3381236"/>
            <a:ext cx="2411605" cy="1382009"/>
            <a:chOff x="889376" y="3521908"/>
            <a:chExt cx="2411605" cy="1382009"/>
          </a:xfrm>
        </p:grpSpPr>
        <p:sp>
          <p:nvSpPr>
            <p:cNvPr id="13" name="Rectangle 12"/>
            <p:cNvSpPr/>
            <p:nvPr/>
          </p:nvSpPr>
          <p:spPr>
            <a:xfrm>
              <a:off x="889376" y="3521908"/>
              <a:ext cx="2411605" cy="137662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9667" y="3542006"/>
              <a:ext cx="2230734" cy="136191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Out-takes – what your audience took from your campaign and how they reacted to it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83952" y="3392964"/>
            <a:ext cx="2411605" cy="1376624"/>
            <a:chOff x="889376" y="3521908"/>
            <a:chExt cx="2411605" cy="1376624"/>
          </a:xfrm>
        </p:grpSpPr>
        <p:sp>
          <p:nvSpPr>
            <p:cNvPr id="17" name="Rectangle 16"/>
            <p:cNvSpPr/>
            <p:nvPr/>
          </p:nvSpPr>
          <p:spPr>
            <a:xfrm>
              <a:off x="889376" y="3521908"/>
              <a:ext cx="2411605" cy="137662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667" y="3542006"/>
              <a:ext cx="2230734" cy="854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Outcomes – evidence of the effects on your target audience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6975" y="4851651"/>
            <a:ext cx="4875045" cy="1400383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– how has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been impacted during the campaign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Today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125176"/>
            <a:ext cx="6609006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dirty="0" smtClean="0">
                <a:latin typeface="FoundrySterling-Book"/>
              </a:rPr>
              <a:t>Aim: enable you to apply reputation and campaign measurement in your own work. </a:t>
            </a:r>
          </a:p>
          <a:p>
            <a:pPr>
              <a:spcAft>
                <a:spcPts val="1500"/>
              </a:spcAft>
            </a:pPr>
            <a:r>
              <a:rPr lang="en-US" sz="2400" dirty="0" smtClean="0">
                <a:latin typeface="FoundrySterling-Book"/>
              </a:rPr>
              <a:t>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 bit about reputation measurement</a:t>
            </a:r>
            <a:endParaRPr lang="en-US" sz="24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Campaign evaluation: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Objectives </a:t>
            </a:r>
            <a:endParaRPr lang="en-US" sz="2400" dirty="0">
              <a:latin typeface="FoundrySterling-Book"/>
            </a:endParaRP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AMEC framework 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747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FoundrySterling-Book"/>
              </a:rPr>
              <a:t>Example: Innovation </a:t>
            </a:r>
            <a:r>
              <a:rPr lang="en-US" sz="4000" dirty="0" err="1" smtClean="0">
                <a:solidFill>
                  <a:prstClr val="black"/>
                </a:solidFill>
                <a:latin typeface="FoundrySterling-Book"/>
              </a:rPr>
              <a:t>Comms</a:t>
            </a:r>
            <a:endParaRPr lang="en-US" sz="1400" dirty="0" smtClean="0">
              <a:solidFill>
                <a:prstClr val="white"/>
              </a:solidFill>
              <a:latin typeface="FoundrySterling-Book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6973137"/>
              </p:ext>
            </p:extLst>
          </p:nvPr>
        </p:nvGraphicFramePr>
        <p:xfrm>
          <a:off x="632303" y="2133599"/>
          <a:ext cx="7219950" cy="378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26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74170"/>
            <a:ext cx="747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FoundrySterling-Book"/>
              </a:rPr>
              <a:t>Example: Innovation </a:t>
            </a:r>
            <a:r>
              <a:rPr lang="en-US" sz="4000" dirty="0" err="1" smtClean="0">
                <a:solidFill>
                  <a:prstClr val="black"/>
                </a:solidFill>
                <a:latin typeface="FoundrySterling-Book"/>
              </a:rPr>
              <a:t>Comms</a:t>
            </a:r>
            <a:endParaRPr lang="en-US" sz="1400" dirty="0" smtClean="0">
              <a:solidFill>
                <a:prstClr val="white"/>
              </a:solidFill>
              <a:latin typeface="FoundrySterling-Book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3" y="2001106"/>
            <a:ext cx="721995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747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FoundrySterling-Book"/>
              </a:rPr>
              <a:t>Example: Innovation </a:t>
            </a:r>
            <a:r>
              <a:rPr lang="en-US" sz="4000" dirty="0" err="1" smtClean="0">
                <a:solidFill>
                  <a:prstClr val="black"/>
                </a:solidFill>
                <a:latin typeface="FoundrySterling-Book"/>
              </a:rPr>
              <a:t>Comms</a:t>
            </a:r>
            <a:endParaRPr lang="en-US" sz="1400" dirty="0" smtClean="0">
              <a:solidFill>
                <a:prstClr val="white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111610"/>
            <a:ext cx="681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endParaRPr lang="en-US" sz="2400" dirty="0">
              <a:solidFill>
                <a:prstClr val="black"/>
              </a:solidFill>
              <a:latin typeface="FoundrySterling-Boo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87027"/>
              </p:ext>
            </p:extLst>
          </p:nvPr>
        </p:nvGraphicFramePr>
        <p:xfrm>
          <a:off x="632303" y="2108742"/>
          <a:ext cx="7476716" cy="400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79"/>
                <a:gridCol w="1869179"/>
                <a:gridCol w="1869179"/>
                <a:gridCol w="1869179"/>
              </a:tblGrid>
              <a:tr h="828422">
                <a:tc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Objective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increase the</a:t>
                      </a:r>
                      <a:r>
                        <a:rPr lang="en-GB" sz="1600" baseline="0" dirty="0" smtClean="0"/>
                        <a:t> use of the University’s support for innovation,  among potential business collaborators within 3 years. </a:t>
                      </a:r>
                      <a:endParaRPr lang="en-GB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2811">
                <a:tc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Inputs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3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Activities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Outcomes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Measurements</a:t>
                      </a:r>
                      <a:endParaRPr lang="en-GB" dirty="0"/>
                    </a:p>
                  </a:txBody>
                  <a:tcPr/>
                </a:tc>
              </a:tr>
              <a:tr h="2564370">
                <a:tc>
                  <a:txBody>
                    <a:bodyPr/>
                    <a:lstStyle/>
                    <a:p>
                      <a:r>
                        <a:rPr lang="en-GB" dirty="0" smtClean="0"/>
                        <a:t>Staff</a:t>
                      </a:r>
                      <a:r>
                        <a:rPr lang="en-GB" baseline="0" dirty="0" smtClean="0"/>
                        <a:t> time (X hours)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Funding (X amount, from these sources)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Social media posts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Trade news articles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Event</a:t>
                      </a:r>
                      <a:r>
                        <a:rPr lang="en-GB" baseline="0" dirty="0" smtClean="0"/>
                        <a:t> at Oxfordshire Science Festival</a:t>
                      </a:r>
                    </a:p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use website,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facilities and research partnerships. 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Website</a:t>
                      </a:r>
                      <a:r>
                        <a:rPr lang="en-GB" baseline="0" dirty="0" smtClean="0"/>
                        <a:t> analytics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Facilities use (HEBCI)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Value</a:t>
                      </a:r>
                      <a:r>
                        <a:rPr lang="en-GB" baseline="0" dirty="0" smtClean="0"/>
                        <a:t> of contract research (HEBCI)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Qual</a:t>
                      </a:r>
                      <a:r>
                        <a:rPr lang="en-GB" baseline="0" dirty="0" smtClean="0"/>
                        <a:t> interviews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216" y="2016125"/>
            <a:ext cx="47602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FoundrySterling-Book"/>
              </a:rPr>
              <a:t>Developing your own evaluation plan</a:t>
            </a:r>
            <a:endParaRPr lang="en-US" sz="4800" dirty="0">
              <a:solidFill>
                <a:prstClr val="white"/>
              </a:solidFill>
              <a:latin typeface="FoundrySterling-Book"/>
            </a:endParaRPr>
          </a:p>
          <a:p>
            <a:endParaRPr lang="en-US" sz="1400" dirty="0" smtClean="0">
              <a:solidFill>
                <a:prstClr val="white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4107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Resources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‘Reputation </a:t>
            </a:r>
            <a:r>
              <a:rPr lang="en-US" sz="2000" dirty="0">
                <a:latin typeface="FoundrySterling-Book"/>
              </a:rPr>
              <a:t>measurement for not-for-profits – defining a new </a:t>
            </a:r>
            <a:r>
              <a:rPr lang="en-US" sz="2000" dirty="0" smtClean="0">
                <a:latin typeface="FoundrySterling-Book"/>
              </a:rPr>
              <a:t>model’: </a:t>
            </a:r>
            <a:r>
              <a:rPr lang="en-US" sz="2000" dirty="0" smtClean="0">
                <a:latin typeface="FoundrySterling-Book"/>
                <a:hlinkClick r:id="rId2"/>
              </a:rPr>
              <a:t>emma.duke@oup.com</a:t>
            </a:r>
            <a:endParaRPr lang="en-US" sz="20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‘Planning </a:t>
            </a:r>
            <a:r>
              <a:rPr lang="en-US" sz="2000" dirty="0">
                <a:latin typeface="FoundrySterling-Book"/>
              </a:rPr>
              <a:t>and Managing Public Relations </a:t>
            </a:r>
            <a:r>
              <a:rPr lang="en-US" sz="2000" dirty="0" smtClean="0">
                <a:latin typeface="FoundrySterling-Book"/>
              </a:rPr>
              <a:t>Campaigns’, Anne Gregory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>
                <a:latin typeface="FoundrySterling-Book"/>
              </a:rPr>
              <a:t>Barcelona principles: </a:t>
            </a:r>
            <a:r>
              <a:rPr lang="en-US" sz="2000" dirty="0">
                <a:latin typeface="FoundrySterling-Book"/>
                <a:hlinkClick r:id="rId3"/>
              </a:rPr>
              <a:t>https://amecorg.com/barcelona-principles-2-0</a:t>
            </a:r>
            <a:r>
              <a:rPr lang="en-US" sz="2000" dirty="0" smtClean="0">
                <a:latin typeface="FoundrySterling-Book"/>
                <a:hlinkClick r:id="rId3"/>
              </a:rPr>
              <a:t>/</a:t>
            </a:r>
            <a:endParaRPr lang="en-US" sz="20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AMEC framework:</a:t>
            </a:r>
            <a:br>
              <a:rPr lang="en-US" sz="2000" dirty="0" smtClean="0">
                <a:latin typeface="FoundrySterling-Book"/>
              </a:rPr>
            </a:br>
            <a:r>
              <a:rPr lang="en-US" sz="2000" dirty="0" smtClean="0">
                <a:latin typeface="FoundrySterling-Book"/>
                <a:hlinkClick r:id="rId4"/>
              </a:rPr>
              <a:t>https</a:t>
            </a:r>
            <a:r>
              <a:rPr lang="en-US" sz="2000" dirty="0">
                <a:latin typeface="FoundrySterling-Book"/>
                <a:hlinkClick r:id="rId4"/>
              </a:rPr>
              <a:t>://amecorg.com/amecframework/framework/interactive-framework</a:t>
            </a:r>
            <a:r>
              <a:rPr lang="en-US" sz="2000" dirty="0" smtClean="0">
                <a:latin typeface="FoundrySterling-Book"/>
                <a:hlinkClick r:id="rId4"/>
              </a:rPr>
              <a:t>/</a:t>
            </a:r>
            <a:r>
              <a:rPr lang="en-US" sz="2000" dirty="0" smtClean="0">
                <a:latin typeface="FoundrySterling-Book"/>
              </a:rPr>
              <a:t> </a:t>
            </a:r>
            <a:endParaRPr lang="en-US" sz="20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7101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p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" y="723613"/>
            <a:ext cx="8639605" cy="57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4395" y="2390603"/>
            <a:ext cx="5743658" cy="250068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400" dirty="0">
                <a:solidFill>
                  <a:srgbClr val="C00000"/>
                </a:solidFill>
                <a:latin typeface="FoundrySterling-Book"/>
              </a:rPr>
              <a:t>“Today we are in an all-out war for reputation. Our companies are battling to an unprecedented extent, for our most vital assets: our own identities.” </a:t>
            </a:r>
            <a:endParaRPr lang="en-US" sz="2400" dirty="0" smtClean="0">
              <a:solidFill>
                <a:srgbClr val="C00000"/>
              </a:solidFill>
              <a:latin typeface="FoundrySterling-Book"/>
            </a:endParaRPr>
          </a:p>
          <a:p>
            <a:pPr algn="ctr">
              <a:spcAft>
                <a:spcPts val="1500"/>
              </a:spcAft>
            </a:pPr>
            <a:r>
              <a:rPr lang="en-US" sz="2400" dirty="0" smtClean="0">
                <a:solidFill>
                  <a:srgbClr val="C00000"/>
                </a:solidFill>
                <a:latin typeface="FoundrySterling-Book"/>
              </a:rPr>
              <a:t>Miles White, Chairman </a:t>
            </a:r>
            <a:r>
              <a:rPr lang="en-US" sz="2400" dirty="0">
                <a:solidFill>
                  <a:srgbClr val="C00000"/>
                </a:solidFill>
                <a:latin typeface="FoundrySterling-Book"/>
              </a:rPr>
              <a:t>&amp; CEO, Abbott Laboratories</a:t>
            </a:r>
          </a:p>
        </p:txBody>
      </p:sp>
    </p:spTree>
    <p:extLst>
      <p:ext uri="{BB962C8B-B14F-4D97-AF65-F5344CB8AC3E}">
        <p14:creationId xmlns:p14="http://schemas.microsoft.com/office/powerpoint/2010/main" val="1933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293220"/>
            <a:ext cx="667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Reputation measurement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494247"/>
            <a:ext cx="76073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spcAft>
                <a:spcPts val="1500"/>
              </a:spcAft>
              <a:buFont typeface="Arial"/>
              <a:buChar char="•"/>
              <a:defRPr sz="2400">
                <a:latin typeface="FoundrySterling-Book"/>
              </a:defRPr>
            </a:lvl1pPr>
          </a:lstStyle>
          <a:p>
            <a:r>
              <a:rPr lang="en-US" dirty="0"/>
              <a:t>Reputation is based on perceptions </a:t>
            </a:r>
          </a:p>
          <a:p>
            <a:r>
              <a:rPr lang="en-US" dirty="0"/>
              <a:t>It is the aggregate perception of all stakeholders </a:t>
            </a:r>
          </a:p>
          <a:p>
            <a:r>
              <a:rPr lang="en-US" dirty="0"/>
              <a:t>It is comparative </a:t>
            </a:r>
          </a:p>
          <a:p>
            <a:r>
              <a:rPr lang="en-US" dirty="0"/>
              <a:t>It can be positive or negative </a:t>
            </a:r>
          </a:p>
          <a:p>
            <a:r>
              <a:rPr lang="en-US" dirty="0"/>
              <a:t>It is stable and enduring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47" y="5898389"/>
            <a:ext cx="74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FoundrySterling-Book"/>
              </a:rPr>
              <a:t>Walker, K., 2010. A systematic review of the corporate reputation literature: definition, measurement, and theory. </a:t>
            </a:r>
            <a:r>
              <a:rPr lang="en-GB" sz="1200" i="1" dirty="0">
                <a:latin typeface="FoundrySterling-Book"/>
              </a:rPr>
              <a:t>Corporate Reputation Review</a:t>
            </a:r>
            <a:r>
              <a:rPr lang="en-GB" sz="1200" dirty="0">
                <a:latin typeface="FoundrySterling-Book"/>
              </a:rPr>
              <a:t>, 12 (4), pp. 357-387.</a:t>
            </a:r>
          </a:p>
        </p:txBody>
      </p:sp>
    </p:spTree>
    <p:extLst>
      <p:ext uri="{BB962C8B-B14F-4D97-AF65-F5344CB8AC3E}">
        <p14:creationId xmlns:p14="http://schemas.microsoft.com/office/powerpoint/2010/main" val="3060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732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Reputation measurement study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How to measure reputation for not-for-profit </a:t>
            </a:r>
            <a:r>
              <a:rPr lang="en-US" sz="2400" dirty="0" err="1" smtClean="0">
                <a:latin typeface="FoundrySterling-Book"/>
              </a:rPr>
              <a:t>organisations</a:t>
            </a:r>
            <a:r>
              <a:rPr lang="en-US" sz="2400" dirty="0" smtClean="0">
                <a:latin typeface="FoundrySterling-Book"/>
              </a:rPr>
              <a:t> </a:t>
            </a:r>
            <a:endParaRPr lang="en-US" sz="24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Qualitative research among UK-based communications professionals working for not-for-profits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Charity</a:t>
            </a:r>
            <a:r>
              <a:rPr lang="en-US" sz="2400" dirty="0">
                <a:latin typeface="FoundrySterling-Book"/>
              </a:rPr>
              <a:t>, council, social housing, museum, publishing, and academic sectors </a:t>
            </a:r>
            <a:r>
              <a:rPr lang="en-US" sz="2400" dirty="0" smtClean="0">
                <a:latin typeface="FoundrySterling-Book"/>
              </a:rPr>
              <a:t>represented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9938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293220"/>
            <a:ext cx="769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Reputation measurement study</a:t>
            </a: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</a:rPr>
              <a:t>V</a:t>
            </a:r>
            <a:r>
              <a:rPr lang="en-US" sz="2400" dirty="0" smtClean="0">
                <a:latin typeface="FoundrySterling-Book"/>
              </a:rPr>
              <a:t>ariation in levels of measurement</a:t>
            </a:r>
            <a:endParaRPr lang="en-US" sz="24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Resource and financially expensive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Measurement by issue or stakeholder? 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Performance important, if not profit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Gives communicators a voice on the Board and influences </a:t>
            </a:r>
            <a:r>
              <a:rPr lang="en-US" sz="2400" dirty="0" err="1" smtClean="0">
                <a:latin typeface="FoundrySterling-Book"/>
              </a:rPr>
              <a:t>organisation</a:t>
            </a:r>
            <a:r>
              <a:rPr lang="en-US" sz="2400" dirty="0" smtClean="0">
                <a:latin typeface="FoundrySterling-Book"/>
              </a:rPr>
              <a:t> decisions 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218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A model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180594"/>
            <a:ext cx="574365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Mixed-method survey, </a:t>
            </a:r>
            <a:r>
              <a:rPr lang="en-US" sz="2400" dirty="0">
                <a:latin typeface="FoundrySterling-Book"/>
              </a:rPr>
              <a:t>examining opinions of an </a:t>
            </a:r>
            <a:r>
              <a:rPr lang="en-US" sz="2400" dirty="0" err="1">
                <a:latin typeface="FoundrySterling-Book"/>
              </a:rPr>
              <a:t>organisation</a:t>
            </a:r>
            <a:r>
              <a:rPr lang="en-US" sz="2400" dirty="0">
                <a:latin typeface="FoundrySterling-Book"/>
              </a:rPr>
              <a:t> based </a:t>
            </a:r>
            <a:r>
              <a:rPr lang="en-US" sz="2400" dirty="0" smtClean="0">
                <a:latin typeface="FoundrySterling-Book"/>
              </a:rPr>
              <a:t>on: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Products and </a:t>
            </a:r>
            <a:r>
              <a:rPr lang="en-US" sz="2400" dirty="0">
                <a:latin typeface="FoundrySterling-Book"/>
              </a:rPr>
              <a:t>services, innovation, workplace, governance, citizenship, leadership, performance, and media </a:t>
            </a:r>
            <a:r>
              <a:rPr lang="en-US" sz="2400" dirty="0" smtClean="0">
                <a:latin typeface="FoundrySterling-Book"/>
              </a:rPr>
              <a:t>reputation (</a:t>
            </a:r>
            <a:r>
              <a:rPr lang="en-US" sz="2400" dirty="0" err="1" smtClean="0">
                <a:latin typeface="FoundrySterling-Book"/>
              </a:rPr>
              <a:t>inc.</a:t>
            </a:r>
            <a:r>
              <a:rPr lang="en-US" sz="2400" dirty="0" smtClean="0">
                <a:latin typeface="FoundrySterling-Book"/>
              </a:rPr>
              <a:t> social)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Enables you </a:t>
            </a:r>
            <a:r>
              <a:rPr lang="en-US" sz="2400" dirty="0">
                <a:latin typeface="FoundrySterling-Book"/>
              </a:rPr>
              <a:t>to establish an </a:t>
            </a:r>
            <a:r>
              <a:rPr lang="en-US" sz="2400" dirty="0" err="1">
                <a:latin typeface="FoundrySterling-Book"/>
              </a:rPr>
              <a:t>organisation's</a:t>
            </a:r>
            <a:r>
              <a:rPr lang="en-US" sz="2400" dirty="0">
                <a:latin typeface="FoundrySterling-Book"/>
              </a:rPr>
              <a:t> aggregate reputation across all stakeholders, per issue</a:t>
            </a:r>
          </a:p>
        </p:txBody>
      </p:sp>
    </p:spTree>
    <p:extLst>
      <p:ext uri="{BB962C8B-B14F-4D97-AF65-F5344CB8AC3E}">
        <p14:creationId xmlns:p14="http://schemas.microsoft.com/office/powerpoint/2010/main" val="3907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304" y="2016125"/>
            <a:ext cx="47602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Campaign measurement</a:t>
            </a:r>
            <a:endParaRPr lang="en-US" sz="48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339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Why evaluate?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Puts </a:t>
            </a:r>
            <a:r>
              <a:rPr lang="en-US" sz="2400" dirty="0">
                <a:latin typeface="FoundrySterling-Book"/>
              </a:rPr>
              <a:t>you in the driving </a:t>
            </a:r>
            <a:r>
              <a:rPr lang="en-US" sz="2400" dirty="0" smtClean="0">
                <a:latin typeface="FoundrySterling-Book"/>
              </a:rPr>
              <a:t>seat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Focuses </a:t>
            </a:r>
            <a:r>
              <a:rPr lang="en-US" sz="2400" dirty="0">
                <a:latin typeface="FoundrySterling-Book"/>
              </a:rPr>
              <a:t>effort on key </a:t>
            </a:r>
            <a:r>
              <a:rPr lang="en-US" sz="2400" dirty="0" smtClean="0">
                <a:latin typeface="FoundrySterling-Book"/>
              </a:rPr>
              <a:t>targets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Demonstrates effectiveness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Cost efficiency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Good management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Accountability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40676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1125</Words>
  <Application>Microsoft Office PowerPoint</Application>
  <PresentationFormat>Custom</PresentationFormat>
  <Paragraphs>167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DUKE, Emma</cp:lastModifiedBy>
  <cp:revision>99</cp:revision>
  <dcterms:created xsi:type="dcterms:W3CDTF">2014-03-20T14:30:16Z</dcterms:created>
  <dcterms:modified xsi:type="dcterms:W3CDTF">2017-06-14T10:48:55Z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-2071462654</vt:i4>
  </property>
  <property fmtid="{D5CDD505-2E9C-101B-9397-08002B2CF9AE}" pid="4" name="_EmailSubject">
    <vt:lpwstr>Today's presentation</vt:lpwstr>
  </property>
  <property fmtid="{D5CDD505-2E9C-101B-9397-08002B2CF9AE}" pid="5" name="_AuthorEmail">
    <vt:lpwstr>emma.duke@oup.com</vt:lpwstr>
  </property>
  <property fmtid="{D5CDD505-2E9C-101B-9397-08002B2CF9AE}" pid="6" name="_AuthorEmailDisplayName">
    <vt:lpwstr>DUKE, Emma</vt:lpwstr>
  </property>
</Properties>
</file>