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114" d="100"/>
          <a:sy n="114"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584975E-6A55-4AE0-B212-9BAE3CD5D2FA}" type="datetimeFigureOut">
              <a:rPr lang="en-GB" smtClean="0"/>
              <a:t>15/06/2023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3200034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84975E-6A55-4AE0-B212-9BAE3CD5D2FA}" type="datetimeFigureOut">
              <a:rPr lang="en-GB" smtClean="0"/>
              <a:t>15/06/2023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3167566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84975E-6A55-4AE0-B212-9BAE3CD5D2FA}" type="datetimeFigureOut">
              <a:rPr lang="en-GB" smtClean="0"/>
              <a:t>15/06/2023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2982735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9529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84975E-6A55-4AE0-B212-9BAE3CD5D2FA}" type="datetimeFigureOut">
              <a:rPr lang="en-GB" smtClean="0"/>
              <a:t>15/06/2023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3395232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584975E-6A55-4AE0-B212-9BAE3CD5D2FA}" type="datetimeFigureOut">
              <a:rPr lang="en-GB" smtClean="0"/>
              <a:t>15/06/2023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2864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584975E-6A55-4AE0-B212-9BAE3CD5D2FA}" type="datetimeFigureOut">
              <a:rPr lang="en-GB" smtClean="0"/>
              <a:t>15/06/2023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478660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584975E-6A55-4AE0-B212-9BAE3CD5D2FA}" type="datetimeFigureOut">
              <a:rPr lang="en-GB" smtClean="0"/>
              <a:t>15/06/2023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592013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584975E-6A55-4AE0-B212-9BAE3CD5D2FA}" type="datetimeFigureOut">
              <a:rPr lang="en-GB" smtClean="0"/>
              <a:t>15/06/2023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1237803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4975E-6A55-4AE0-B212-9BAE3CD5D2FA}" type="datetimeFigureOut">
              <a:rPr lang="en-GB" smtClean="0"/>
              <a:t>15/06/2023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749949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84975E-6A55-4AE0-B212-9BAE3CD5D2FA}" type="datetimeFigureOut">
              <a:rPr lang="en-GB" smtClean="0"/>
              <a:t>15/06/2023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2724034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84975E-6A55-4AE0-B212-9BAE3CD5D2FA}" type="datetimeFigureOut">
              <a:rPr lang="en-GB" smtClean="0"/>
              <a:t>15/06/2023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89D6F-AF4F-48A1-874D-8BAA30BB3FEE}" type="slidenum">
              <a:rPr lang="en-GB" smtClean="0"/>
              <a:t>‹#›</a:t>
            </a:fld>
            <a:endParaRPr lang="en-GB"/>
          </a:p>
        </p:txBody>
      </p:sp>
    </p:spTree>
    <p:extLst>
      <p:ext uri="{BB962C8B-B14F-4D97-AF65-F5344CB8AC3E}">
        <p14:creationId xmlns:p14="http://schemas.microsoft.com/office/powerpoint/2010/main" val="3413247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4975E-6A55-4AE0-B212-9BAE3CD5D2FA}" type="datetimeFigureOut">
              <a:rPr lang="en-GB" smtClean="0"/>
              <a:t>15/06/2023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989D6F-AF4F-48A1-874D-8BAA30BB3FEE}" type="slidenum">
              <a:rPr lang="en-GB" smtClean="0"/>
              <a:t>‹#›</a:t>
            </a:fld>
            <a:endParaRPr lang="en-GB"/>
          </a:p>
        </p:txBody>
      </p:sp>
    </p:spTree>
    <p:extLst>
      <p:ext uri="{BB962C8B-B14F-4D97-AF65-F5344CB8AC3E}">
        <p14:creationId xmlns:p14="http://schemas.microsoft.com/office/powerpoint/2010/main" val="2332350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ox.ac.uk/students/visa/before/studentvisa" TargetMode="External"/><Relationship Id="rId2" Type="http://schemas.openxmlformats.org/officeDocument/2006/relationships/hyperlink" Target="https://www.ox.ac.uk/students/visa/before/CAS" TargetMode="Externa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hyperlink" Target="https://www.gov.uk/tb-test-visa/countries-where-you-need-a-tb-test-to-enter-the-uk" TargetMode="External"/><Relationship Id="rId4" Type="http://schemas.openxmlformats.org/officeDocument/2006/relationships/hyperlink" Target="https://www.ox.ac.uk/students/visa/before/ATA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hape 3525">
            <a:extLst>
              <a:ext uri="{FF2B5EF4-FFF2-40B4-BE49-F238E27FC236}">
                <a16:creationId xmlns:a16="http://schemas.microsoft.com/office/drawing/2014/main" id="{9BEA05B6-D2AB-334C-9DEF-3971FC368327}"/>
              </a:ext>
            </a:extLst>
          </p:cNvPr>
          <p:cNvSpPr/>
          <p:nvPr/>
        </p:nvSpPr>
        <p:spPr>
          <a:xfrm flipH="1" flipV="1">
            <a:off x="919715" y="1853737"/>
            <a:ext cx="9303" cy="1945429"/>
          </a:xfrm>
          <a:prstGeom prst="line">
            <a:avLst/>
          </a:prstGeom>
          <a:noFill/>
          <a:ln w="38100" cap="flat">
            <a:solidFill>
              <a:schemeClr val="bg1">
                <a:lumMod val="85000"/>
              </a:schemeClr>
            </a:solidFill>
            <a:prstDash val="solid"/>
            <a:miter lim="400000"/>
          </a:ln>
          <a:effectLst/>
        </p:spPr>
        <p:txBody>
          <a:bodyPr wrap="square" lIns="19050" tIns="19050" rIns="19050" bIns="19050" numCol="1" anchor="ctr">
            <a:noAutofit/>
          </a:bodyPr>
          <a:lstStyle/>
          <a:p>
            <a:pPr>
              <a:defRPr sz="800">
                <a:solidFill>
                  <a:srgbClr val="000000"/>
                </a:solidFill>
                <a:latin typeface="Helvetica"/>
                <a:ea typeface="Helvetica"/>
                <a:cs typeface="Helvetica"/>
                <a:sym typeface="Helvetica"/>
              </a:defRPr>
            </a:pPr>
            <a:endParaRPr sz="563" dirty="0">
              <a:latin typeface="Lato Light" panose="020F0502020204030203" pitchFamily="34" charset="0"/>
              <a:ea typeface="Lato Light" panose="020F0502020204030203" pitchFamily="34" charset="0"/>
              <a:cs typeface="Lato Light" panose="020F0502020204030203" pitchFamily="34" charset="0"/>
            </a:endParaRPr>
          </a:p>
        </p:txBody>
      </p:sp>
      <p:sp>
        <p:nvSpPr>
          <p:cNvPr id="27" name="Shape 3526">
            <a:extLst>
              <a:ext uri="{FF2B5EF4-FFF2-40B4-BE49-F238E27FC236}">
                <a16:creationId xmlns:a16="http://schemas.microsoft.com/office/drawing/2014/main" id="{5D68C859-36FD-AF48-8474-5F2C8D04E6FD}"/>
              </a:ext>
            </a:extLst>
          </p:cNvPr>
          <p:cNvSpPr/>
          <p:nvPr/>
        </p:nvSpPr>
        <p:spPr>
          <a:xfrm flipH="1" flipV="1">
            <a:off x="3001311" y="2512237"/>
            <a:ext cx="333" cy="1295948"/>
          </a:xfrm>
          <a:prstGeom prst="line">
            <a:avLst/>
          </a:prstGeom>
          <a:noFill/>
          <a:ln w="38100" cap="flat">
            <a:solidFill>
              <a:schemeClr val="bg1">
                <a:lumMod val="85000"/>
              </a:schemeClr>
            </a:solidFill>
            <a:prstDash val="solid"/>
            <a:miter lim="400000"/>
          </a:ln>
          <a:effectLst/>
        </p:spPr>
        <p:txBody>
          <a:bodyPr wrap="square" lIns="19050" tIns="19050" rIns="19050" bIns="19050" numCol="1" anchor="ctr">
            <a:noAutofit/>
          </a:bodyPr>
          <a:lstStyle/>
          <a:p>
            <a:pPr>
              <a:defRPr sz="800">
                <a:solidFill>
                  <a:srgbClr val="000000"/>
                </a:solidFill>
                <a:latin typeface="Helvetica"/>
                <a:ea typeface="Helvetica"/>
                <a:cs typeface="Helvetica"/>
                <a:sym typeface="Helvetica"/>
              </a:defRPr>
            </a:pPr>
            <a:endParaRPr sz="563" dirty="0">
              <a:latin typeface="Lato Light" panose="020F0502020204030203" pitchFamily="34" charset="0"/>
              <a:ea typeface="Lato Light" panose="020F0502020204030203" pitchFamily="34" charset="0"/>
              <a:cs typeface="Lato Light" panose="020F0502020204030203" pitchFamily="34" charset="0"/>
            </a:endParaRPr>
          </a:p>
        </p:txBody>
      </p:sp>
      <p:sp>
        <p:nvSpPr>
          <p:cNvPr id="28" name="Shape 3527">
            <a:extLst>
              <a:ext uri="{FF2B5EF4-FFF2-40B4-BE49-F238E27FC236}">
                <a16:creationId xmlns:a16="http://schemas.microsoft.com/office/drawing/2014/main" id="{487722AA-39BB-E14E-BDEC-AC3B2F0E4DC3}"/>
              </a:ext>
            </a:extLst>
          </p:cNvPr>
          <p:cNvSpPr/>
          <p:nvPr/>
        </p:nvSpPr>
        <p:spPr>
          <a:xfrm flipV="1">
            <a:off x="8831499" y="1965177"/>
            <a:ext cx="0" cy="1843008"/>
          </a:xfrm>
          <a:prstGeom prst="line">
            <a:avLst/>
          </a:prstGeom>
          <a:noFill/>
          <a:ln w="38100" cap="flat">
            <a:solidFill>
              <a:schemeClr val="bg1">
                <a:lumMod val="85000"/>
              </a:schemeClr>
            </a:solidFill>
            <a:prstDash val="solid"/>
            <a:miter lim="400000"/>
          </a:ln>
          <a:effectLst/>
        </p:spPr>
        <p:txBody>
          <a:bodyPr wrap="square" lIns="19050" tIns="19050" rIns="19050" bIns="19050" numCol="1" anchor="ctr">
            <a:noAutofit/>
          </a:bodyPr>
          <a:lstStyle/>
          <a:p>
            <a:pPr>
              <a:defRPr sz="800">
                <a:solidFill>
                  <a:srgbClr val="000000"/>
                </a:solidFill>
                <a:latin typeface="Helvetica"/>
                <a:ea typeface="Helvetica"/>
                <a:cs typeface="Helvetica"/>
                <a:sym typeface="Helvetica"/>
              </a:defRPr>
            </a:pPr>
            <a:endParaRPr sz="563" dirty="0">
              <a:latin typeface="Lato Light" panose="020F0502020204030203" pitchFamily="34" charset="0"/>
              <a:ea typeface="Lato Light" panose="020F0502020204030203" pitchFamily="34" charset="0"/>
              <a:cs typeface="Lato Light" panose="020F0502020204030203" pitchFamily="34" charset="0"/>
            </a:endParaRPr>
          </a:p>
        </p:txBody>
      </p:sp>
      <p:sp>
        <p:nvSpPr>
          <p:cNvPr id="30" name="Shape 3529">
            <a:extLst>
              <a:ext uri="{FF2B5EF4-FFF2-40B4-BE49-F238E27FC236}">
                <a16:creationId xmlns:a16="http://schemas.microsoft.com/office/drawing/2014/main" id="{71114CBE-8451-6B47-9786-51B7ADB45BE1}"/>
              </a:ext>
            </a:extLst>
          </p:cNvPr>
          <p:cNvSpPr/>
          <p:nvPr/>
        </p:nvSpPr>
        <p:spPr>
          <a:xfrm flipH="1">
            <a:off x="6304066" y="4409530"/>
            <a:ext cx="1" cy="2324942"/>
          </a:xfrm>
          <a:prstGeom prst="line">
            <a:avLst/>
          </a:prstGeom>
          <a:noFill/>
          <a:ln w="38100" cap="flat">
            <a:solidFill>
              <a:schemeClr val="bg1">
                <a:lumMod val="85000"/>
              </a:schemeClr>
            </a:solidFill>
            <a:prstDash val="solid"/>
            <a:miter lim="400000"/>
          </a:ln>
          <a:effectLst/>
        </p:spPr>
        <p:txBody>
          <a:bodyPr wrap="square" lIns="19050" tIns="19050" rIns="19050" bIns="19050" numCol="1" anchor="ctr">
            <a:noAutofit/>
          </a:bodyPr>
          <a:lstStyle/>
          <a:p>
            <a:pPr>
              <a:defRPr sz="800">
                <a:solidFill>
                  <a:srgbClr val="000000"/>
                </a:solidFill>
                <a:latin typeface="Helvetica"/>
                <a:ea typeface="Helvetica"/>
                <a:cs typeface="Helvetica"/>
                <a:sym typeface="Helvetica"/>
              </a:defRPr>
            </a:pPr>
            <a:endParaRPr sz="563" dirty="0">
              <a:latin typeface="Lato Light" panose="020F0502020204030203" pitchFamily="34" charset="0"/>
              <a:ea typeface="Lato Light" panose="020F0502020204030203" pitchFamily="34" charset="0"/>
              <a:cs typeface="Lato Light" panose="020F0502020204030203" pitchFamily="34" charset="0"/>
            </a:endParaRPr>
          </a:p>
        </p:txBody>
      </p:sp>
      <p:sp>
        <p:nvSpPr>
          <p:cNvPr id="20" name="Shape 3531">
            <a:extLst>
              <a:ext uri="{FF2B5EF4-FFF2-40B4-BE49-F238E27FC236}">
                <a16:creationId xmlns:a16="http://schemas.microsoft.com/office/drawing/2014/main" id="{3DAE0F48-FF8F-B747-A151-A4819889F5F2}"/>
              </a:ext>
            </a:extLst>
          </p:cNvPr>
          <p:cNvSpPr/>
          <p:nvPr/>
        </p:nvSpPr>
        <p:spPr>
          <a:xfrm>
            <a:off x="2571844" y="3808186"/>
            <a:ext cx="1577316" cy="589763"/>
          </a:xfrm>
          <a:prstGeom prst="rect">
            <a:avLst/>
          </a:prstGeom>
          <a:solidFill>
            <a:schemeClr val="accent2">
              <a:lumMod val="40000"/>
              <a:lumOff val="60000"/>
            </a:schemeClr>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endParaRPr sz="1055" dirty="0">
              <a:latin typeface="Lato Light" panose="020F0502020204030203" pitchFamily="34" charset="0"/>
              <a:ea typeface="Lato Light" panose="020F0502020204030203" pitchFamily="34" charset="0"/>
              <a:cs typeface="Lato Light" panose="020F0502020204030203" pitchFamily="34" charset="0"/>
            </a:endParaRPr>
          </a:p>
        </p:txBody>
      </p:sp>
      <p:sp>
        <p:nvSpPr>
          <p:cNvPr id="21" name="Shape 3532">
            <a:extLst>
              <a:ext uri="{FF2B5EF4-FFF2-40B4-BE49-F238E27FC236}">
                <a16:creationId xmlns:a16="http://schemas.microsoft.com/office/drawing/2014/main" id="{75922C38-CE5F-BE41-9951-336E12A05431}"/>
              </a:ext>
            </a:extLst>
          </p:cNvPr>
          <p:cNvSpPr/>
          <p:nvPr/>
        </p:nvSpPr>
        <p:spPr>
          <a:xfrm>
            <a:off x="4402420" y="3808186"/>
            <a:ext cx="1577316" cy="589763"/>
          </a:xfrm>
          <a:prstGeom prst="rect">
            <a:avLst/>
          </a:prstGeom>
          <a:solidFill>
            <a:schemeClr val="accent2">
              <a:lumMod val="20000"/>
              <a:lumOff val="80000"/>
            </a:schemeClr>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endParaRPr sz="1055" dirty="0">
              <a:latin typeface="Lato Light" panose="020F0502020204030203" pitchFamily="34" charset="0"/>
              <a:ea typeface="Lato Light" panose="020F0502020204030203" pitchFamily="34" charset="0"/>
              <a:cs typeface="Lato Light" panose="020F0502020204030203" pitchFamily="34" charset="0"/>
            </a:endParaRPr>
          </a:p>
        </p:txBody>
      </p:sp>
      <p:sp>
        <p:nvSpPr>
          <p:cNvPr id="22" name="Shape 3533">
            <a:extLst>
              <a:ext uri="{FF2B5EF4-FFF2-40B4-BE49-F238E27FC236}">
                <a16:creationId xmlns:a16="http://schemas.microsoft.com/office/drawing/2014/main" id="{18775C52-77BD-BC4F-BE60-59305550D0B6}"/>
              </a:ext>
            </a:extLst>
          </p:cNvPr>
          <p:cNvSpPr/>
          <p:nvPr/>
        </p:nvSpPr>
        <p:spPr>
          <a:xfrm>
            <a:off x="6232995" y="3808186"/>
            <a:ext cx="1577316" cy="589763"/>
          </a:xfrm>
          <a:prstGeom prst="rect">
            <a:avLst/>
          </a:prstGeom>
          <a:solidFill>
            <a:schemeClr val="accent6">
              <a:lumMod val="20000"/>
              <a:lumOff val="80000"/>
            </a:schemeClr>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endParaRPr sz="1055" dirty="0">
              <a:latin typeface="Lato Light" panose="020F0502020204030203" pitchFamily="34" charset="0"/>
              <a:ea typeface="Lato Light" panose="020F0502020204030203" pitchFamily="34" charset="0"/>
              <a:cs typeface="Lato Light" panose="020F0502020204030203" pitchFamily="34" charset="0"/>
            </a:endParaRPr>
          </a:p>
        </p:txBody>
      </p:sp>
      <p:sp>
        <p:nvSpPr>
          <p:cNvPr id="23" name="Shape 3534">
            <a:extLst>
              <a:ext uri="{FF2B5EF4-FFF2-40B4-BE49-F238E27FC236}">
                <a16:creationId xmlns:a16="http://schemas.microsoft.com/office/drawing/2014/main" id="{EC10A5AC-EFA4-BB4D-9FF3-9696429DE85B}"/>
              </a:ext>
            </a:extLst>
          </p:cNvPr>
          <p:cNvSpPr/>
          <p:nvPr/>
        </p:nvSpPr>
        <p:spPr>
          <a:xfrm>
            <a:off x="8042840" y="3808186"/>
            <a:ext cx="1577316" cy="589763"/>
          </a:xfrm>
          <a:prstGeom prst="rect">
            <a:avLst/>
          </a:prstGeom>
          <a:solidFill>
            <a:schemeClr val="accent6">
              <a:lumMod val="40000"/>
              <a:lumOff val="60000"/>
            </a:schemeClr>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endParaRPr sz="1055" dirty="0">
              <a:latin typeface="Lato Light" panose="020F0502020204030203" pitchFamily="34" charset="0"/>
              <a:ea typeface="Lato Light" panose="020F0502020204030203" pitchFamily="34" charset="0"/>
              <a:cs typeface="Lato Light" panose="020F0502020204030203" pitchFamily="34" charset="0"/>
            </a:endParaRPr>
          </a:p>
        </p:txBody>
      </p:sp>
      <p:sp>
        <p:nvSpPr>
          <p:cNvPr id="24" name="Shape 3535">
            <a:extLst>
              <a:ext uri="{FF2B5EF4-FFF2-40B4-BE49-F238E27FC236}">
                <a16:creationId xmlns:a16="http://schemas.microsoft.com/office/drawing/2014/main" id="{1E7B1075-DD85-5943-8AA8-A6F4F2725173}"/>
              </a:ext>
            </a:extLst>
          </p:cNvPr>
          <p:cNvSpPr/>
          <p:nvPr/>
        </p:nvSpPr>
        <p:spPr>
          <a:xfrm>
            <a:off x="9852685" y="3808186"/>
            <a:ext cx="1577315" cy="589763"/>
          </a:xfrm>
          <a:prstGeom prst="rect">
            <a:avLst/>
          </a:prstGeom>
          <a:solidFill>
            <a:schemeClr val="accent6"/>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endParaRPr sz="1055" dirty="0">
              <a:latin typeface="Lato Light" panose="020F0502020204030203" pitchFamily="34" charset="0"/>
              <a:ea typeface="Lato Light" panose="020F0502020204030203" pitchFamily="34" charset="0"/>
              <a:cs typeface="Lato Light" panose="020F0502020204030203" pitchFamily="34" charset="0"/>
            </a:endParaRPr>
          </a:p>
        </p:txBody>
      </p:sp>
      <p:sp>
        <p:nvSpPr>
          <p:cNvPr id="25" name="Shape 3536">
            <a:extLst>
              <a:ext uri="{FF2B5EF4-FFF2-40B4-BE49-F238E27FC236}">
                <a16:creationId xmlns:a16="http://schemas.microsoft.com/office/drawing/2014/main" id="{43824A0F-9FB0-124F-821C-8CD88A80E084}"/>
              </a:ext>
            </a:extLst>
          </p:cNvPr>
          <p:cNvSpPr/>
          <p:nvPr/>
        </p:nvSpPr>
        <p:spPr>
          <a:xfrm>
            <a:off x="762000" y="3808186"/>
            <a:ext cx="1577315" cy="589763"/>
          </a:xfrm>
          <a:prstGeom prst="rect">
            <a:avLst/>
          </a:prstGeom>
          <a:solidFill>
            <a:schemeClr val="accent2">
              <a:lumMod val="60000"/>
              <a:lumOff val="40000"/>
            </a:schemeClr>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endParaRPr sz="1055" dirty="0">
              <a:latin typeface="Lato Light" panose="020F0502020204030203" pitchFamily="34" charset="0"/>
              <a:ea typeface="Lato Light" panose="020F0502020204030203" pitchFamily="34" charset="0"/>
              <a:cs typeface="Lato Light" panose="020F0502020204030203" pitchFamily="34" charset="0"/>
            </a:endParaRPr>
          </a:p>
        </p:txBody>
      </p:sp>
      <p:sp>
        <p:nvSpPr>
          <p:cNvPr id="31" name="TextBox 30">
            <a:extLst>
              <a:ext uri="{FF2B5EF4-FFF2-40B4-BE49-F238E27FC236}">
                <a16:creationId xmlns:a16="http://schemas.microsoft.com/office/drawing/2014/main" id="{43154061-E88F-B64E-99A8-76BE4CAA5ABA}"/>
              </a:ext>
            </a:extLst>
          </p:cNvPr>
          <p:cNvSpPr txBox="1"/>
          <p:nvPr/>
        </p:nvSpPr>
        <p:spPr>
          <a:xfrm>
            <a:off x="3357790" y="123528"/>
            <a:ext cx="5423472" cy="553998"/>
          </a:xfrm>
          <a:prstGeom prst="rect">
            <a:avLst/>
          </a:prstGeom>
          <a:noFill/>
        </p:spPr>
        <p:txBody>
          <a:bodyPr wrap="none" rtlCol="0">
            <a:spAutoFit/>
          </a:bodyPr>
          <a:lstStyle/>
          <a:p>
            <a:pPr algn="ctr"/>
            <a:r>
              <a:rPr lang="en-US" sz="3000" b="1" dirty="0">
                <a:solidFill>
                  <a:schemeClr val="tx2"/>
                </a:solidFill>
                <a:cs typeface="Poppins" pitchFamily="2" charset="77"/>
              </a:rPr>
              <a:t>Student visa application timeline</a:t>
            </a:r>
          </a:p>
        </p:txBody>
      </p:sp>
      <p:sp>
        <p:nvSpPr>
          <p:cNvPr id="32" name="TextBox 31">
            <a:extLst>
              <a:ext uri="{FF2B5EF4-FFF2-40B4-BE49-F238E27FC236}">
                <a16:creationId xmlns:a16="http://schemas.microsoft.com/office/drawing/2014/main" id="{0C6DC260-D749-2449-A0AE-4100C33D1D55}"/>
              </a:ext>
            </a:extLst>
          </p:cNvPr>
          <p:cNvSpPr txBox="1"/>
          <p:nvPr/>
        </p:nvSpPr>
        <p:spPr>
          <a:xfrm>
            <a:off x="2410345" y="696326"/>
            <a:ext cx="7814310" cy="769441"/>
          </a:xfrm>
          <a:prstGeom prst="rect">
            <a:avLst/>
          </a:prstGeom>
          <a:noFill/>
        </p:spPr>
        <p:txBody>
          <a:bodyPr wrap="square" rtlCol="0">
            <a:spAutoFit/>
          </a:bodyPr>
          <a:lstStyle/>
          <a:p>
            <a:r>
              <a:rPr lang="en-GB" sz="1100" dirty="0"/>
              <a:t>This is an overview of the approximate times based on a September/October start date. An accessible version is also available in a word document. Your </a:t>
            </a:r>
            <a:r>
              <a:rPr lang="en-GB" sz="1100" dirty="0">
                <a:hlinkClick r:id="rId2"/>
              </a:rPr>
              <a:t>CAS number </a:t>
            </a:r>
            <a:r>
              <a:rPr lang="en-GB" sz="1100" dirty="0"/>
              <a:t>required for a student visa application will be prepared by your college (undergraduate or visiting students) or department (graduate students) when you have met all the academic and financial conditions of your offer. </a:t>
            </a:r>
          </a:p>
          <a:p>
            <a:r>
              <a:rPr lang="en-GB" sz="1100" dirty="0"/>
              <a:t>                                                          Also see our </a:t>
            </a:r>
            <a:r>
              <a:rPr lang="en-GB" sz="1100" dirty="0">
                <a:hlinkClick r:id="rId3"/>
              </a:rPr>
              <a:t>comprehensive guide to applying for your student visa </a:t>
            </a:r>
            <a:endParaRPr lang="en-GB" sz="800" dirty="0"/>
          </a:p>
        </p:txBody>
      </p:sp>
      <p:sp>
        <p:nvSpPr>
          <p:cNvPr id="33" name="TextBox 32">
            <a:extLst>
              <a:ext uri="{FF2B5EF4-FFF2-40B4-BE49-F238E27FC236}">
                <a16:creationId xmlns:a16="http://schemas.microsoft.com/office/drawing/2014/main" id="{78378E07-9B1E-4449-B75F-CEFF0255401F}"/>
              </a:ext>
            </a:extLst>
          </p:cNvPr>
          <p:cNvSpPr txBox="1"/>
          <p:nvPr/>
        </p:nvSpPr>
        <p:spPr>
          <a:xfrm>
            <a:off x="1213065" y="3933790"/>
            <a:ext cx="675185" cy="338554"/>
          </a:xfrm>
          <a:prstGeom prst="rect">
            <a:avLst/>
          </a:prstGeom>
          <a:noFill/>
        </p:spPr>
        <p:txBody>
          <a:bodyPr wrap="none" rtlCol="0" anchor="ctr" anchorCtr="0">
            <a:spAutoFit/>
          </a:bodyPr>
          <a:lstStyle/>
          <a:p>
            <a:pPr algn="ctr"/>
            <a:r>
              <a:rPr lang="en-US" sz="1600" b="1" dirty="0">
                <a:latin typeface="Calibri" panose="020F0502020204030204" pitchFamily="34" charset="0"/>
                <a:ea typeface="League Spartan" charset="0"/>
                <a:cs typeface="Calibri" panose="020F0502020204030204" pitchFamily="34" charset="0"/>
              </a:rPr>
              <a:t>APRIL</a:t>
            </a:r>
          </a:p>
        </p:txBody>
      </p:sp>
      <p:sp>
        <p:nvSpPr>
          <p:cNvPr id="34" name="TextBox 33">
            <a:extLst>
              <a:ext uri="{FF2B5EF4-FFF2-40B4-BE49-F238E27FC236}">
                <a16:creationId xmlns:a16="http://schemas.microsoft.com/office/drawing/2014/main" id="{3428579A-852F-EA4D-9D00-A0200612A1F1}"/>
              </a:ext>
            </a:extLst>
          </p:cNvPr>
          <p:cNvSpPr txBox="1"/>
          <p:nvPr/>
        </p:nvSpPr>
        <p:spPr>
          <a:xfrm>
            <a:off x="3070553" y="3933790"/>
            <a:ext cx="579902" cy="338554"/>
          </a:xfrm>
          <a:prstGeom prst="rect">
            <a:avLst/>
          </a:prstGeom>
          <a:noFill/>
        </p:spPr>
        <p:txBody>
          <a:bodyPr wrap="none" rtlCol="0" anchor="ctr" anchorCtr="0">
            <a:spAutoFit/>
          </a:bodyPr>
          <a:lstStyle/>
          <a:p>
            <a:pPr algn="ctr"/>
            <a:r>
              <a:rPr lang="en-US" sz="1600" b="1" dirty="0">
                <a:latin typeface="Calibri" panose="020F0502020204030204" pitchFamily="34" charset="0"/>
                <a:ea typeface="League Spartan" charset="0"/>
                <a:cs typeface="Calibri" panose="020F0502020204030204" pitchFamily="34" charset="0"/>
              </a:rPr>
              <a:t>MAY</a:t>
            </a:r>
          </a:p>
        </p:txBody>
      </p:sp>
      <p:sp>
        <p:nvSpPr>
          <p:cNvPr id="35" name="TextBox 34">
            <a:extLst>
              <a:ext uri="{FF2B5EF4-FFF2-40B4-BE49-F238E27FC236}">
                <a16:creationId xmlns:a16="http://schemas.microsoft.com/office/drawing/2014/main" id="{8204ACB0-A3FC-584A-82D4-82C9B7DDE88C}"/>
              </a:ext>
            </a:extLst>
          </p:cNvPr>
          <p:cNvSpPr txBox="1"/>
          <p:nvPr/>
        </p:nvSpPr>
        <p:spPr>
          <a:xfrm>
            <a:off x="4660516" y="3933790"/>
            <a:ext cx="1061123" cy="338554"/>
          </a:xfrm>
          <a:prstGeom prst="rect">
            <a:avLst/>
          </a:prstGeom>
          <a:noFill/>
        </p:spPr>
        <p:txBody>
          <a:bodyPr wrap="none" rtlCol="0" anchor="ctr" anchorCtr="0">
            <a:spAutoFit/>
          </a:bodyPr>
          <a:lstStyle/>
          <a:p>
            <a:pPr algn="ctr"/>
            <a:r>
              <a:rPr lang="en-US" sz="1600" b="1" dirty="0">
                <a:latin typeface="Calibri" panose="020F0502020204030204" pitchFamily="34" charset="0"/>
                <a:ea typeface="League Spartan" charset="0"/>
                <a:cs typeface="Calibri" panose="020F0502020204030204" pitchFamily="34" charset="0"/>
              </a:rPr>
              <a:t>JUNE-JULY</a:t>
            </a:r>
          </a:p>
        </p:txBody>
      </p:sp>
      <p:sp>
        <p:nvSpPr>
          <p:cNvPr id="36" name="TextBox 35">
            <a:extLst>
              <a:ext uri="{FF2B5EF4-FFF2-40B4-BE49-F238E27FC236}">
                <a16:creationId xmlns:a16="http://schemas.microsoft.com/office/drawing/2014/main" id="{C2F024BC-6342-D24C-9000-3661F2FFABB6}"/>
              </a:ext>
            </a:extLst>
          </p:cNvPr>
          <p:cNvSpPr txBox="1"/>
          <p:nvPr/>
        </p:nvSpPr>
        <p:spPr>
          <a:xfrm>
            <a:off x="6569798" y="3910722"/>
            <a:ext cx="903709" cy="338554"/>
          </a:xfrm>
          <a:prstGeom prst="rect">
            <a:avLst/>
          </a:prstGeom>
          <a:noFill/>
        </p:spPr>
        <p:txBody>
          <a:bodyPr wrap="none" rtlCol="0" anchor="ctr" anchorCtr="0">
            <a:spAutoFit/>
          </a:bodyPr>
          <a:lstStyle/>
          <a:p>
            <a:pPr algn="ctr"/>
            <a:r>
              <a:rPr lang="en-US" sz="1600" b="1" dirty="0">
                <a:latin typeface="Calibri" panose="020F0502020204030204" pitchFamily="34" charset="0"/>
                <a:ea typeface="League Spartan" charset="0"/>
                <a:cs typeface="Calibri" panose="020F0502020204030204" pitchFamily="34" charset="0"/>
              </a:rPr>
              <a:t>AUGUST</a:t>
            </a:r>
          </a:p>
        </p:txBody>
      </p:sp>
      <p:sp>
        <p:nvSpPr>
          <p:cNvPr id="37" name="TextBox 36">
            <a:extLst>
              <a:ext uri="{FF2B5EF4-FFF2-40B4-BE49-F238E27FC236}">
                <a16:creationId xmlns:a16="http://schemas.microsoft.com/office/drawing/2014/main" id="{0280F354-5AD8-9241-9029-4DC57FA290BB}"/>
              </a:ext>
            </a:extLst>
          </p:cNvPr>
          <p:cNvSpPr txBox="1"/>
          <p:nvPr/>
        </p:nvSpPr>
        <p:spPr>
          <a:xfrm>
            <a:off x="8231305" y="3933790"/>
            <a:ext cx="1200392" cy="338554"/>
          </a:xfrm>
          <a:prstGeom prst="rect">
            <a:avLst/>
          </a:prstGeom>
          <a:noFill/>
        </p:spPr>
        <p:txBody>
          <a:bodyPr wrap="none" rtlCol="0" anchor="ctr" anchorCtr="0">
            <a:spAutoFit/>
          </a:bodyPr>
          <a:lstStyle/>
          <a:p>
            <a:pPr algn="ctr"/>
            <a:r>
              <a:rPr lang="en-US" sz="1600" b="1" dirty="0">
                <a:latin typeface="Calibri" panose="020F0502020204030204" pitchFamily="34" charset="0"/>
                <a:ea typeface="League Spartan" charset="0"/>
                <a:cs typeface="Calibri" panose="020F0502020204030204" pitchFamily="34" charset="0"/>
              </a:rPr>
              <a:t>SEPTEMBER</a:t>
            </a:r>
          </a:p>
        </p:txBody>
      </p:sp>
      <p:sp>
        <p:nvSpPr>
          <p:cNvPr id="38" name="TextBox 37">
            <a:extLst>
              <a:ext uri="{FF2B5EF4-FFF2-40B4-BE49-F238E27FC236}">
                <a16:creationId xmlns:a16="http://schemas.microsoft.com/office/drawing/2014/main" id="{B8B9363B-5AF7-EB46-8465-23811314ED52}"/>
              </a:ext>
            </a:extLst>
          </p:cNvPr>
          <p:cNvSpPr txBox="1"/>
          <p:nvPr/>
        </p:nvSpPr>
        <p:spPr>
          <a:xfrm>
            <a:off x="10141687" y="3933790"/>
            <a:ext cx="999313" cy="338554"/>
          </a:xfrm>
          <a:prstGeom prst="rect">
            <a:avLst/>
          </a:prstGeom>
          <a:noFill/>
        </p:spPr>
        <p:txBody>
          <a:bodyPr wrap="none" rtlCol="0" anchor="ctr" anchorCtr="0">
            <a:spAutoFit/>
          </a:bodyPr>
          <a:lstStyle/>
          <a:p>
            <a:pPr algn="ctr"/>
            <a:r>
              <a:rPr lang="en-US" sz="1600" b="1" dirty="0">
                <a:latin typeface="Calibri" panose="020F0502020204030204" pitchFamily="34" charset="0"/>
                <a:ea typeface="League Spartan" charset="0"/>
                <a:cs typeface="Calibri" panose="020F0502020204030204" pitchFamily="34" charset="0"/>
              </a:rPr>
              <a:t>OCTOBER</a:t>
            </a:r>
          </a:p>
        </p:txBody>
      </p:sp>
      <p:sp>
        <p:nvSpPr>
          <p:cNvPr id="39" name="TextBox 38">
            <a:extLst>
              <a:ext uri="{FF2B5EF4-FFF2-40B4-BE49-F238E27FC236}">
                <a16:creationId xmlns:a16="http://schemas.microsoft.com/office/drawing/2014/main" id="{AC2394B3-3522-2644-B840-EA062A2D3718}"/>
              </a:ext>
            </a:extLst>
          </p:cNvPr>
          <p:cNvSpPr txBox="1"/>
          <p:nvPr/>
        </p:nvSpPr>
        <p:spPr>
          <a:xfrm>
            <a:off x="919715" y="1448328"/>
            <a:ext cx="1261884" cy="338554"/>
          </a:xfrm>
          <a:prstGeom prst="rect">
            <a:avLst/>
          </a:prstGeom>
          <a:noFill/>
        </p:spPr>
        <p:txBody>
          <a:bodyPr wrap="none" rtlCol="0" anchor="ctr" anchorCtr="0">
            <a:spAutoFit/>
          </a:bodyPr>
          <a:lstStyle/>
          <a:p>
            <a:pPr algn="ctr"/>
            <a:r>
              <a:rPr lang="en-US" sz="1600" b="1" dirty="0">
                <a:solidFill>
                  <a:schemeClr val="accent2">
                    <a:lumMod val="75000"/>
                  </a:schemeClr>
                </a:solidFill>
                <a:latin typeface="Calibri" panose="020F0502020204030204" pitchFamily="34" charset="0"/>
                <a:ea typeface="League Spartan" charset="0"/>
                <a:cs typeface="Calibri" panose="020F0502020204030204" pitchFamily="34" charset="0"/>
              </a:rPr>
              <a:t>CAS Number</a:t>
            </a:r>
          </a:p>
        </p:txBody>
      </p:sp>
      <p:sp>
        <p:nvSpPr>
          <p:cNvPr id="40" name="TextBox 39">
            <a:extLst>
              <a:ext uri="{FF2B5EF4-FFF2-40B4-BE49-F238E27FC236}">
                <a16:creationId xmlns:a16="http://schemas.microsoft.com/office/drawing/2014/main" id="{424C8976-949E-DA43-80A5-0E117C028B48}"/>
              </a:ext>
            </a:extLst>
          </p:cNvPr>
          <p:cNvSpPr txBox="1"/>
          <p:nvPr/>
        </p:nvSpPr>
        <p:spPr>
          <a:xfrm>
            <a:off x="2997853" y="2081106"/>
            <a:ext cx="601318" cy="338554"/>
          </a:xfrm>
          <a:prstGeom prst="rect">
            <a:avLst/>
          </a:prstGeom>
          <a:noFill/>
        </p:spPr>
        <p:txBody>
          <a:bodyPr wrap="none" rtlCol="0" anchor="ctr" anchorCtr="0">
            <a:spAutoFit/>
          </a:bodyPr>
          <a:lstStyle/>
          <a:p>
            <a:pPr algn="ctr"/>
            <a:r>
              <a:rPr lang="en-US" sz="1600" b="1" dirty="0">
                <a:solidFill>
                  <a:schemeClr val="accent2"/>
                </a:solidFill>
                <a:latin typeface="Calibri" panose="020F0502020204030204" pitchFamily="34" charset="0"/>
                <a:ea typeface="League Spartan" charset="0"/>
                <a:cs typeface="Calibri" panose="020F0502020204030204" pitchFamily="34" charset="0"/>
              </a:rPr>
              <a:t>ATAS</a:t>
            </a:r>
          </a:p>
        </p:txBody>
      </p:sp>
      <p:sp>
        <p:nvSpPr>
          <p:cNvPr id="41" name="TextBox 40">
            <a:extLst>
              <a:ext uri="{FF2B5EF4-FFF2-40B4-BE49-F238E27FC236}">
                <a16:creationId xmlns:a16="http://schemas.microsoft.com/office/drawing/2014/main" id="{58E63080-8104-AD43-8F9F-4E1B5D298650}"/>
              </a:ext>
            </a:extLst>
          </p:cNvPr>
          <p:cNvSpPr txBox="1"/>
          <p:nvPr/>
        </p:nvSpPr>
        <p:spPr>
          <a:xfrm>
            <a:off x="2843393" y="4439314"/>
            <a:ext cx="826252" cy="338554"/>
          </a:xfrm>
          <a:prstGeom prst="rect">
            <a:avLst/>
          </a:prstGeom>
          <a:noFill/>
        </p:spPr>
        <p:txBody>
          <a:bodyPr wrap="none" rtlCol="0" anchor="ctr" anchorCtr="0">
            <a:spAutoFit/>
          </a:bodyPr>
          <a:lstStyle/>
          <a:p>
            <a:pPr algn="ctr"/>
            <a:r>
              <a:rPr lang="en-US" sz="1600" b="1" dirty="0">
                <a:solidFill>
                  <a:schemeClr val="accent2"/>
                </a:solidFill>
                <a:latin typeface="Calibri" panose="020F0502020204030204" pitchFamily="34" charset="0"/>
                <a:ea typeface="League Spartan" charset="0"/>
                <a:cs typeface="Calibri" panose="020F0502020204030204" pitchFamily="34" charset="0"/>
              </a:rPr>
              <a:t>TB scan</a:t>
            </a:r>
          </a:p>
        </p:txBody>
      </p:sp>
      <p:sp>
        <p:nvSpPr>
          <p:cNvPr id="42" name="TextBox 41">
            <a:extLst>
              <a:ext uri="{FF2B5EF4-FFF2-40B4-BE49-F238E27FC236}">
                <a16:creationId xmlns:a16="http://schemas.microsoft.com/office/drawing/2014/main" id="{980D570C-5967-AA49-B43D-9454C6C063BC}"/>
              </a:ext>
            </a:extLst>
          </p:cNvPr>
          <p:cNvSpPr txBox="1"/>
          <p:nvPr/>
        </p:nvSpPr>
        <p:spPr>
          <a:xfrm>
            <a:off x="6287327" y="4409530"/>
            <a:ext cx="2006383" cy="338554"/>
          </a:xfrm>
          <a:prstGeom prst="rect">
            <a:avLst/>
          </a:prstGeom>
          <a:noFill/>
        </p:spPr>
        <p:txBody>
          <a:bodyPr wrap="none" rtlCol="0" anchor="ctr" anchorCtr="0">
            <a:spAutoFit/>
          </a:bodyPr>
          <a:lstStyle/>
          <a:p>
            <a:pPr algn="ctr"/>
            <a:r>
              <a:rPr lang="en-US" sz="1600" b="1" dirty="0">
                <a:solidFill>
                  <a:schemeClr val="accent6">
                    <a:lumMod val="75000"/>
                  </a:schemeClr>
                </a:solidFill>
                <a:ea typeface="League Spartan" charset="0"/>
                <a:cs typeface="Poppins" pitchFamily="2" charset="77"/>
              </a:rPr>
              <a:t>Visa processing times</a:t>
            </a:r>
          </a:p>
        </p:txBody>
      </p:sp>
      <p:sp>
        <p:nvSpPr>
          <p:cNvPr id="43" name="TextBox 42">
            <a:extLst>
              <a:ext uri="{FF2B5EF4-FFF2-40B4-BE49-F238E27FC236}">
                <a16:creationId xmlns:a16="http://schemas.microsoft.com/office/drawing/2014/main" id="{D325D3D0-312B-AD4F-9391-68132F75113B}"/>
              </a:ext>
            </a:extLst>
          </p:cNvPr>
          <p:cNvSpPr txBox="1"/>
          <p:nvPr/>
        </p:nvSpPr>
        <p:spPr>
          <a:xfrm>
            <a:off x="8831498" y="1617605"/>
            <a:ext cx="1546322" cy="338554"/>
          </a:xfrm>
          <a:prstGeom prst="rect">
            <a:avLst/>
          </a:prstGeom>
          <a:noFill/>
        </p:spPr>
        <p:txBody>
          <a:bodyPr wrap="none" rtlCol="0" anchor="ctr" anchorCtr="0">
            <a:spAutoFit/>
          </a:bodyPr>
          <a:lstStyle/>
          <a:p>
            <a:pPr algn="ctr"/>
            <a:r>
              <a:rPr lang="en-US" sz="1600" b="1" dirty="0">
                <a:solidFill>
                  <a:schemeClr val="accent6">
                    <a:lumMod val="75000"/>
                  </a:schemeClr>
                </a:solidFill>
                <a:latin typeface="Calibri" panose="020F0502020204030204" pitchFamily="34" charset="0"/>
                <a:ea typeface="League Spartan" charset="0"/>
                <a:cs typeface="Calibri" panose="020F0502020204030204" pitchFamily="34" charset="0"/>
              </a:rPr>
              <a:t>Arrive in Oxford</a:t>
            </a:r>
          </a:p>
        </p:txBody>
      </p:sp>
      <p:sp>
        <p:nvSpPr>
          <p:cNvPr id="45" name="TextBox 44">
            <a:extLst>
              <a:ext uri="{FF2B5EF4-FFF2-40B4-BE49-F238E27FC236}">
                <a16:creationId xmlns:a16="http://schemas.microsoft.com/office/drawing/2014/main" id="{9DCCA1FF-2FBA-6C47-AC25-3DE762EC356F}"/>
              </a:ext>
            </a:extLst>
          </p:cNvPr>
          <p:cNvSpPr txBox="1"/>
          <p:nvPr/>
        </p:nvSpPr>
        <p:spPr>
          <a:xfrm>
            <a:off x="5438584" y="1595942"/>
            <a:ext cx="1261884" cy="338554"/>
          </a:xfrm>
          <a:prstGeom prst="rect">
            <a:avLst/>
          </a:prstGeom>
          <a:noFill/>
        </p:spPr>
        <p:txBody>
          <a:bodyPr wrap="none" rtlCol="0" anchor="ctr" anchorCtr="0">
            <a:spAutoFit/>
          </a:bodyPr>
          <a:lstStyle/>
          <a:p>
            <a:pPr algn="ctr"/>
            <a:r>
              <a:rPr lang="en-US" sz="1600" b="1" dirty="0">
                <a:solidFill>
                  <a:schemeClr val="accent2"/>
                </a:solidFill>
                <a:latin typeface="Calibri" panose="020F0502020204030204" pitchFamily="34" charset="0"/>
                <a:ea typeface="League Spartan" charset="0"/>
                <a:cs typeface="Calibri" panose="020F0502020204030204" pitchFamily="34" charset="0"/>
              </a:rPr>
              <a:t>CAS Number</a:t>
            </a:r>
          </a:p>
        </p:txBody>
      </p:sp>
      <p:sp>
        <p:nvSpPr>
          <p:cNvPr id="46" name="Subtitle 2">
            <a:extLst>
              <a:ext uri="{FF2B5EF4-FFF2-40B4-BE49-F238E27FC236}">
                <a16:creationId xmlns:a16="http://schemas.microsoft.com/office/drawing/2014/main" id="{C6868D79-1E92-2A4B-AEB7-C78453B1F144}"/>
              </a:ext>
            </a:extLst>
          </p:cNvPr>
          <p:cNvSpPr txBox="1">
            <a:spLocks/>
          </p:cNvSpPr>
          <p:nvPr/>
        </p:nvSpPr>
        <p:spPr>
          <a:xfrm>
            <a:off x="992341" y="1786882"/>
            <a:ext cx="1584605" cy="268381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GB" sz="1000" dirty="0">
                <a:latin typeface="+mn-lt"/>
              </a:rPr>
              <a:t>If you have met all the financial and academic conditions of your offer you can get a </a:t>
            </a:r>
            <a:r>
              <a:rPr lang="en-GB" sz="1000" dirty="0">
                <a:latin typeface="+mn-lt"/>
                <a:hlinkClick r:id="rId2"/>
              </a:rPr>
              <a:t>CAS number </a:t>
            </a:r>
            <a:r>
              <a:rPr lang="en-GB" sz="1000" dirty="0">
                <a:latin typeface="+mn-lt"/>
              </a:rPr>
              <a:t>and apply for your visa from your home country/country of residence up to six months before the course start date. Most students will probably meet final conditions between June and August so may not receive their CAS number until then. </a:t>
            </a:r>
            <a:br>
              <a:rPr lang="en-GB" sz="1000" dirty="0">
                <a:latin typeface="+mn-lt"/>
              </a:rPr>
            </a:br>
            <a:endParaRPr lang="en-GB" dirty="0"/>
          </a:p>
          <a:p>
            <a:pPr algn="l">
              <a:lnSpc>
                <a:spcPts val="1750"/>
              </a:lnSpc>
            </a:pPr>
            <a:endParaRPr lang="en-US" sz="12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47" name="Subtitle 2">
            <a:extLst>
              <a:ext uri="{FF2B5EF4-FFF2-40B4-BE49-F238E27FC236}">
                <a16:creationId xmlns:a16="http://schemas.microsoft.com/office/drawing/2014/main" id="{AB88CF58-AAB8-B242-A2F6-772B5B2673ED}"/>
              </a:ext>
            </a:extLst>
          </p:cNvPr>
          <p:cNvSpPr txBox="1">
            <a:spLocks/>
          </p:cNvSpPr>
          <p:nvPr/>
        </p:nvSpPr>
        <p:spPr>
          <a:xfrm>
            <a:off x="3070553" y="2378387"/>
            <a:ext cx="1488567" cy="1431161"/>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US" sz="1000" dirty="0">
                <a:solidFill>
                  <a:schemeClr val="tx1"/>
                </a:solidFill>
                <a:latin typeface="+mn-lt"/>
                <a:ea typeface="Lato Light" panose="020F0502020204030203" pitchFamily="34" charset="0"/>
                <a:cs typeface="Mukta ExtraLight" panose="020B0000000000000000" pitchFamily="34" charset="77"/>
              </a:rPr>
              <a:t>If you need </a:t>
            </a:r>
            <a:r>
              <a:rPr lang="en-US" sz="1000" dirty="0">
                <a:solidFill>
                  <a:schemeClr val="tx1"/>
                </a:solidFill>
                <a:latin typeface="+mn-lt"/>
                <a:ea typeface="Lato Light" panose="020F0502020204030203" pitchFamily="34" charset="0"/>
                <a:cs typeface="Mukta ExtraLight" panose="020B0000000000000000" pitchFamily="34" charset="77"/>
                <a:hlinkClick r:id="rId4"/>
              </a:rPr>
              <a:t>ATAS</a:t>
            </a:r>
            <a:r>
              <a:rPr lang="en-US" sz="1000" dirty="0">
                <a:solidFill>
                  <a:schemeClr val="tx1"/>
                </a:solidFill>
                <a:latin typeface="+mn-lt"/>
                <a:ea typeface="Lato Light" panose="020F0502020204030203" pitchFamily="34" charset="0"/>
                <a:cs typeface="Mukta ExtraLight" panose="020B0000000000000000" pitchFamily="34" charset="77"/>
              </a:rPr>
              <a:t> you can apply whilst your offer is conditional and before you have your CAS number. Our recommended latest application date for ATAS is </a:t>
            </a:r>
            <a:r>
              <a:rPr lang="en-US" sz="1000" b="1" dirty="0">
                <a:solidFill>
                  <a:schemeClr val="tx1"/>
                </a:solidFill>
                <a:latin typeface="+mn-lt"/>
                <a:ea typeface="Lato Light" panose="020F0502020204030203" pitchFamily="34" charset="0"/>
                <a:cs typeface="Mukta ExtraLight" panose="020B0000000000000000" pitchFamily="34" charset="77"/>
              </a:rPr>
              <a:t>15 May. </a:t>
            </a:r>
            <a:r>
              <a:rPr lang="en-US" sz="1000" dirty="0">
                <a:solidFill>
                  <a:schemeClr val="tx1"/>
                </a:solidFill>
                <a:latin typeface="+mn-lt"/>
                <a:ea typeface="Lato Light" panose="020F0502020204030203" pitchFamily="34" charset="0"/>
                <a:cs typeface="Mukta ExtraLight" panose="020B0000000000000000" pitchFamily="34" charset="77"/>
              </a:rPr>
              <a:t>If you have not applied yet, do this as soon as possible.</a:t>
            </a:r>
          </a:p>
        </p:txBody>
      </p:sp>
      <p:sp>
        <p:nvSpPr>
          <p:cNvPr id="48" name="Subtitle 2">
            <a:extLst>
              <a:ext uri="{FF2B5EF4-FFF2-40B4-BE49-F238E27FC236}">
                <a16:creationId xmlns:a16="http://schemas.microsoft.com/office/drawing/2014/main" id="{56872A64-1A54-6947-AE21-E9AD0FA4427F}"/>
              </a:ext>
            </a:extLst>
          </p:cNvPr>
          <p:cNvSpPr txBox="1">
            <a:spLocks/>
          </p:cNvSpPr>
          <p:nvPr/>
        </p:nvSpPr>
        <p:spPr>
          <a:xfrm>
            <a:off x="5514805" y="1913892"/>
            <a:ext cx="1473186" cy="1892826"/>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US" sz="1000" dirty="0">
                <a:solidFill>
                  <a:schemeClr val="tx1"/>
                </a:solidFill>
                <a:latin typeface="+mn-lt"/>
                <a:ea typeface="Lato Light" panose="020F0502020204030203" pitchFamily="34" charset="0"/>
                <a:cs typeface="Mukta ExtraLight" panose="020B0000000000000000" pitchFamily="34" charset="77"/>
              </a:rPr>
              <a:t>When you have met all your academic and financial conditions your CAS will be prepared. You will receive a draft CAS email so check this carefully and see our </a:t>
            </a:r>
            <a:r>
              <a:rPr lang="en-US" sz="1000" dirty="0">
                <a:solidFill>
                  <a:schemeClr val="tx1"/>
                </a:solidFill>
                <a:latin typeface="+mn-lt"/>
                <a:ea typeface="Lato Light" panose="020F0502020204030203" pitchFamily="34" charset="0"/>
                <a:cs typeface="Mukta ExtraLight" panose="020B0000000000000000" pitchFamily="34" charset="77"/>
                <a:hlinkClick r:id="rId2"/>
              </a:rPr>
              <a:t>FAQs on the student visa webpages. </a:t>
            </a:r>
            <a:r>
              <a:rPr lang="en-US" sz="1000" dirty="0">
                <a:solidFill>
                  <a:schemeClr val="tx1"/>
                </a:solidFill>
                <a:latin typeface="+mn-lt"/>
                <a:ea typeface="Lato Light" panose="020F0502020204030203" pitchFamily="34" charset="0"/>
                <a:cs typeface="Mukta ExtraLight" panose="020B0000000000000000" pitchFamily="34" charset="77"/>
              </a:rPr>
              <a:t> If you notice any errors before or after the CAS is issued read the FAQs first.</a:t>
            </a:r>
          </a:p>
        </p:txBody>
      </p:sp>
      <p:sp>
        <p:nvSpPr>
          <p:cNvPr id="49" name="Subtitle 2">
            <a:extLst>
              <a:ext uri="{FF2B5EF4-FFF2-40B4-BE49-F238E27FC236}">
                <a16:creationId xmlns:a16="http://schemas.microsoft.com/office/drawing/2014/main" id="{244F9991-C6EF-054B-958F-A665B63CF948}"/>
              </a:ext>
            </a:extLst>
          </p:cNvPr>
          <p:cNvSpPr txBox="1">
            <a:spLocks/>
          </p:cNvSpPr>
          <p:nvPr/>
        </p:nvSpPr>
        <p:spPr>
          <a:xfrm>
            <a:off x="8903625" y="1930258"/>
            <a:ext cx="2024079" cy="1431161"/>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US" sz="1000" dirty="0">
                <a:solidFill>
                  <a:schemeClr val="tx1"/>
                </a:solidFill>
                <a:latin typeface="+mn-lt"/>
                <a:ea typeface="Lato Light" panose="020F0502020204030203" pitchFamily="34" charset="0"/>
                <a:cs typeface="Mukta ExtraLight" panose="020B0000000000000000" pitchFamily="34" charset="77"/>
              </a:rPr>
              <a:t>If you are from outside the EU/EEA you will be issued a travel visa (sticker/vignette in your passport) valid for 90 days to come to the UK. EU/EEA nationals will only have an online visa status. You cannot ask to come to the UK more than one month before your course start date as stated on your CAS.  </a:t>
            </a:r>
          </a:p>
        </p:txBody>
      </p:sp>
      <p:sp>
        <p:nvSpPr>
          <p:cNvPr id="50" name="Subtitle 2">
            <a:extLst>
              <a:ext uri="{FF2B5EF4-FFF2-40B4-BE49-F238E27FC236}">
                <a16:creationId xmlns:a16="http://schemas.microsoft.com/office/drawing/2014/main" id="{375685C1-2BCD-3E43-B6C8-C873647A0ADD}"/>
              </a:ext>
            </a:extLst>
          </p:cNvPr>
          <p:cNvSpPr txBox="1">
            <a:spLocks/>
          </p:cNvSpPr>
          <p:nvPr/>
        </p:nvSpPr>
        <p:spPr>
          <a:xfrm>
            <a:off x="6357223" y="4729693"/>
            <a:ext cx="2424039" cy="220060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US" sz="1000" dirty="0">
                <a:solidFill>
                  <a:schemeClr val="tx1"/>
                </a:solidFill>
                <a:latin typeface="+mn-lt"/>
                <a:ea typeface="Lato Light" panose="020F0502020204030203" pitchFamily="34" charset="0"/>
                <a:cs typeface="Mukta ExtraLight" panose="020B0000000000000000" pitchFamily="34" charset="77"/>
              </a:rPr>
              <a:t>The standard processing time overseas is 15 working days after your biometrics appointment (non-EU/EEA students). You will also need the visa sticker/vignette affixed in your passport so allow extra time for this. Delays do happen in September (peak period) so give yourself plenty of time to apply. </a:t>
            </a:r>
            <a:br>
              <a:rPr lang="en-US" sz="1000" dirty="0">
                <a:solidFill>
                  <a:schemeClr val="tx1"/>
                </a:solidFill>
                <a:latin typeface="+mn-lt"/>
                <a:ea typeface="Lato Light" panose="020F0502020204030203" pitchFamily="34" charset="0"/>
                <a:cs typeface="Mukta ExtraLight" panose="020B0000000000000000" pitchFamily="34" charset="77"/>
              </a:rPr>
            </a:br>
            <a:endParaRPr lang="en-US" sz="1000" dirty="0">
              <a:solidFill>
                <a:schemeClr val="tx1"/>
              </a:solidFill>
              <a:latin typeface="+mn-lt"/>
              <a:ea typeface="Lato Light" panose="020F0502020204030203" pitchFamily="34" charset="0"/>
              <a:cs typeface="Mukta ExtraLight" panose="020B0000000000000000" pitchFamily="34" charset="77"/>
            </a:endParaRPr>
          </a:p>
          <a:p>
            <a:pPr algn="l">
              <a:lnSpc>
                <a:spcPct val="100000"/>
              </a:lnSpc>
              <a:spcBef>
                <a:spcPts val="0"/>
              </a:spcBef>
            </a:pPr>
            <a:r>
              <a:rPr lang="en-US" sz="1000" dirty="0">
                <a:solidFill>
                  <a:schemeClr val="tx1"/>
                </a:solidFill>
                <a:latin typeface="+mn-lt"/>
                <a:ea typeface="Lato Light" panose="020F0502020204030203" pitchFamily="34" charset="0"/>
                <a:cs typeface="Mukta ExtraLight" panose="020B0000000000000000" pitchFamily="34" charset="77"/>
              </a:rPr>
              <a:t>EU/EEA students will do the process online and do not need a biometrics appointment. You will not need a vignette/sticker in the passport as your visa will be online. </a:t>
            </a:r>
          </a:p>
          <a:p>
            <a:pPr algn="l">
              <a:lnSpc>
                <a:spcPct val="100000"/>
              </a:lnSpc>
              <a:spcBef>
                <a:spcPts val="0"/>
              </a:spcBef>
            </a:pPr>
            <a:endParaRPr lang="en-US" sz="1000" dirty="0">
              <a:solidFill>
                <a:schemeClr val="tx1"/>
              </a:solidFill>
              <a:latin typeface="+mn-lt"/>
              <a:ea typeface="Lato Light" panose="020F0502020204030203" pitchFamily="34" charset="0"/>
              <a:cs typeface="Mukta ExtraLight" panose="020B0000000000000000" pitchFamily="34" charset="77"/>
            </a:endParaRPr>
          </a:p>
        </p:txBody>
      </p:sp>
      <p:sp>
        <p:nvSpPr>
          <p:cNvPr id="51" name="Subtitle 2">
            <a:extLst>
              <a:ext uri="{FF2B5EF4-FFF2-40B4-BE49-F238E27FC236}">
                <a16:creationId xmlns:a16="http://schemas.microsoft.com/office/drawing/2014/main" id="{13A68EC7-6C9A-2F43-8B3E-4EECF2649DFC}"/>
              </a:ext>
            </a:extLst>
          </p:cNvPr>
          <p:cNvSpPr txBox="1">
            <a:spLocks/>
          </p:cNvSpPr>
          <p:nvPr/>
        </p:nvSpPr>
        <p:spPr>
          <a:xfrm>
            <a:off x="2896940" y="4777868"/>
            <a:ext cx="1388824" cy="81560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US" sz="1000" dirty="0">
                <a:solidFill>
                  <a:schemeClr val="tx1"/>
                </a:solidFill>
                <a:latin typeface="+mn-lt"/>
                <a:ea typeface="Lato Light" panose="020F0502020204030203" pitchFamily="34" charset="0"/>
                <a:cs typeface="Arial" panose="020B0604020202020204" pitchFamily="34" charset="0"/>
              </a:rPr>
              <a:t>If you need a </a:t>
            </a:r>
            <a:r>
              <a:rPr lang="en-US" sz="1000" dirty="0">
                <a:solidFill>
                  <a:schemeClr val="tx1"/>
                </a:solidFill>
                <a:latin typeface="+mn-lt"/>
                <a:ea typeface="Lato Light" panose="020F0502020204030203" pitchFamily="34" charset="0"/>
                <a:cs typeface="Arial" panose="020B0604020202020204" pitchFamily="34" charset="0"/>
                <a:hlinkClick r:id="rId5"/>
              </a:rPr>
              <a:t>TB scan </a:t>
            </a:r>
            <a:r>
              <a:rPr lang="en-US" sz="1000" dirty="0">
                <a:solidFill>
                  <a:schemeClr val="tx1"/>
                </a:solidFill>
                <a:latin typeface="+mn-lt"/>
                <a:ea typeface="Lato Light" panose="020F0502020204030203" pitchFamily="34" charset="0"/>
                <a:cs typeface="Arial" panose="020B0604020202020204" pitchFamily="34" charset="0"/>
              </a:rPr>
              <a:t>do this early, you can do this whilst your offer is conditional and before your CAS is issued</a:t>
            </a:r>
            <a:r>
              <a:rPr lang="en-US" sz="1000" dirty="0">
                <a:solidFill>
                  <a:schemeClr val="tx1"/>
                </a:solidFill>
                <a:latin typeface="Arial" panose="020B0604020202020204" pitchFamily="34" charset="0"/>
                <a:ea typeface="Lato Light" panose="020F0502020204030203" pitchFamily="34" charset="0"/>
                <a:cs typeface="Arial" panose="020B0604020202020204" pitchFamily="34" charset="0"/>
              </a:rPr>
              <a:t>. </a:t>
            </a:r>
          </a:p>
        </p:txBody>
      </p:sp>
      <p:sp>
        <p:nvSpPr>
          <p:cNvPr id="52" name="Shape 3527">
            <a:extLst>
              <a:ext uri="{FF2B5EF4-FFF2-40B4-BE49-F238E27FC236}">
                <a16:creationId xmlns:a16="http://schemas.microsoft.com/office/drawing/2014/main" id="{487722AA-39BB-E14E-BDEC-AC3B2F0E4DC3}"/>
              </a:ext>
            </a:extLst>
          </p:cNvPr>
          <p:cNvSpPr/>
          <p:nvPr/>
        </p:nvSpPr>
        <p:spPr>
          <a:xfrm flipV="1">
            <a:off x="5442678" y="1956159"/>
            <a:ext cx="0" cy="1843008"/>
          </a:xfrm>
          <a:prstGeom prst="line">
            <a:avLst/>
          </a:prstGeom>
          <a:noFill/>
          <a:ln w="38100" cap="flat">
            <a:solidFill>
              <a:schemeClr val="bg1">
                <a:lumMod val="85000"/>
              </a:schemeClr>
            </a:solidFill>
            <a:prstDash val="solid"/>
            <a:miter lim="400000"/>
          </a:ln>
          <a:effectLst/>
        </p:spPr>
        <p:txBody>
          <a:bodyPr wrap="square" lIns="19050" tIns="19050" rIns="19050" bIns="19050" numCol="1" anchor="ctr">
            <a:noAutofit/>
          </a:bodyPr>
          <a:lstStyle/>
          <a:p>
            <a:pPr>
              <a:defRPr sz="800">
                <a:solidFill>
                  <a:srgbClr val="000000"/>
                </a:solidFill>
                <a:latin typeface="Helvetica"/>
                <a:ea typeface="Helvetica"/>
                <a:cs typeface="Helvetica"/>
                <a:sym typeface="Helvetica"/>
              </a:defRPr>
            </a:pPr>
            <a:endParaRPr sz="563" dirty="0">
              <a:latin typeface="Lato Light" panose="020F0502020204030203" pitchFamily="34" charset="0"/>
              <a:ea typeface="Lato Light" panose="020F0502020204030203" pitchFamily="34" charset="0"/>
              <a:cs typeface="Lato Light" panose="020F0502020204030203" pitchFamily="34" charset="0"/>
            </a:endParaRPr>
          </a:p>
        </p:txBody>
      </p:sp>
      <p:sp>
        <p:nvSpPr>
          <p:cNvPr id="53" name="Shape 3529">
            <a:extLst>
              <a:ext uri="{FF2B5EF4-FFF2-40B4-BE49-F238E27FC236}">
                <a16:creationId xmlns:a16="http://schemas.microsoft.com/office/drawing/2014/main" id="{71114CBE-8451-6B47-9786-51B7ADB45BE1}"/>
              </a:ext>
            </a:extLst>
          </p:cNvPr>
          <p:cNvSpPr/>
          <p:nvPr/>
        </p:nvSpPr>
        <p:spPr>
          <a:xfrm>
            <a:off x="9887014" y="4413360"/>
            <a:ext cx="38021" cy="2295011"/>
          </a:xfrm>
          <a:prstGeom prst="line">
            <a:avLst/>
          </a:prstGeom>
          <a:noFill/>
          <a:ln w="38100" cap="flat">
            <a:solidFill>
              <a:schemeClr val="bg1">
                <a:lumMod val="85000"/>
              </a:schemeClr>
            </a:solidFill>
            <a:prstDash val="solid"/>
            <a:miter lim="400000"/>
          </a:ln>
          <a:effectLst/>
        </p:spPr>
        <p:txBody>
          <a:bodyPr wrap="square" lIns="19050" tIns="19050" rIns="19050" bIns="19050" numCol="1" anchor="ctr">
            <a:noAutofit/>
          </a:bodyPr>
          <a:lstStyle/>
          <a:p>
            <a:pPr>
              <a:defRPr sz="800">
                <a:solidFill>
                  <a:srgbClr val="000000"/>
                </a:solidFill>
                <a:latin typeface="Helvetica"/>
                <a:ea typeface="Helvetica"/>
                <a:cs typeface="Helvetica"/>
                <a:sym typeface="Helvetica"/>
              </a:defRPr>
            </a:pPr>
            <a:endParaRPr sz="563" dirty="0">
              <a:latin typeface="Lato Light" panose="020F0502020204030203" pitchFamily="34" charset="0"/>
              <a:ea typeface="Lato Light" panose="020F0502020204030203" pitchFamily="34" charset="0"/>
              <a:cs typeface="Lato Light" panose="020F0502020204030203" pitchFamily="34" charset="0"/>
            </a:endParaRPr>
          </a:p>
        </p:txBody>
      </p:sp>
      <p:sp>
        <p:nvSpPr>
          <p:cNvPr id="54" name="Subtitle 2">
            <a:extLst>
              <a:ext uri="{FF2B5EF4-FFF2-40B4-BE49-F238E27FC236}">
                <a16:creationId xmlns:a16="http://schemas.microsoft.com/office/drawing/2014/main" id="{375685C1-2BCD-3E43-B6C8-C873647A0ADD}"/>
              </a:ext>
            </a:extLst>
          </p:cNvPr>
          <p:cNvSpPr txBox="1">
            <a:spLocks/>
          </p:cNvSpPr>
          <p:nvPr/>
        </p:nvSpPr>
        <p:spPr>
          <a:xfrm>
            <a:off x="9959368" y="4729693"/>
            <a:ext cx="2133024" cy="173893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US" sz="1000" dirty="0">
                <a:solidFill>
                  <a:schemeClr val="tx1"/>
                </a:solidFill>
                <a:latin typeface="+mn-lt"/>
                <a:ea typeface="Lato Light" panose="020F0502020204030203" pitchFamily="34" charset="0"/>
                <a:cs typeface="Mukta ExtraLight" panose="020B0000000000000000" pitchFamily="34" charset="77"/>
              </a:rPr>
              <a:t>If you are from outside the EU/EEA you will need to collect a BRP (biometric residence permit) card valid for the length of your course plus some extra time after you arrive in the UK. You can collect this from the Oxford Post Office. EU/EEA nationals will have an online visa only and will not receive a BRP.</a:t>
            </a:r>
            <a:br>
              <a:rPr lang="en-US" sz="1000" dirty="0">
                <a:solidFill>
                  <a:schemeClr val="tx1"/>
                </a:solidFill>
                <a:latin typeface="+mn-lt"/>
                <a:ea typeface="Lato Light" panose="020F0502020204030203" pitchFamily="34" charset="0"/>
                <a:cs typeface="Mukta ExtraLight" panose="020B0000000000000000" pitchFamily="34" charset="77"/>
              </a:rPr>
            </a:br>
            <a:br>
              <a:rPr lang="en-US" sz="1000" dirty="0">
                <a:solidFill>
                  <a:schemeClr val="tx1"/>
                </a:solidFill>
                <a:latin typeface="+mn-lt"/>
                <a:ea typeface="Lato Light" panose="020F0502020204030203" pitchFamily="34" charset="0"/>
                <a:cs typeface="Mukta ExtraLight" panose="020B0000000000000000" pitchFamily="34" charset="77"/>
              </a:rPr>
            </a:br>
            <a:r>
              <a:rPr lang="en-US" sz="1000" dirty="0">
                <a:solidFill>
                  <a:schemeClr val="tx1"/>
                </a:solidFill>
                <a:latin typeface="+mn-lt"/>
                <a:ea typeface="Lato Light" panose="020F0502020204030203" pitchFamily="34" charset="0"/>
                <a:cs typeface="Mukta ExtraLight" panose="020B0000000000000000" pitchFamily="34" charset="77"/>
              </a:rPr>
              <a:t>Check your visa start and end dates are correct and the working conditions. </a:t>
            </a:r>
          </a:p>
        </p:txBody>
      </p:sp>
      <p:sp>
        <p:nvSpPr>
          <p:cNvPr id="55" name="TextBox 54">
            <a:extLst>
              <a:ext uri="{FF2B5EF4-FFF2-40B4-BE49-F238E27FC236}">
                <a16:creationId xmlns:a16="http://schemas.microsoft.com/office/drawing/2014/main" id="{D325D3D0-312B-AD4F-9391-68132F75113B}"/>
              </a:ext>
            </a:extLst>
          </p:cNvPr>
          <p:cNvSpPr txBox="1"/>
          <p:nvPr/>
        </p:nvSpPr>
        <p:spPr>
          <a:xfrm>
            <a:off x="9925036" y="4391139"/>
            <a:ext cx="1504964" cy="338554"/>
          </a:xfrm>
          <a:prstGeom prst="rect">
            <a:avLst/>
          </a:prstGeom>
          <a:noFill/>
        </p:spPr>
        <p:txBody>
          <a:bodyPr wrap="none" rtlCol="0" anchor="ctr" anchorCtr="0">
            <a:spAutoFit/>
          </a:bodyPr>
          <a:lstStyle/>
          <a:p>
            <a:pPr algn="ctr"/>
            <a:r>
              <a:rPr lang="en-US" sz="1600" b="1" dirty="0">
                <a:solidFill>
                  <a:schemeClr val="accent6">
                    <a:lumMod val="75000"/>
                  </a:schemeClr>
                </a:solidFill>
                <a:latin typeface="Calibri" panose="020F0502020204030204" pitchFamily="34" charset="0"/>
                <a:ea typeface="League Spartan" charset="0"/>
                <a:cs typeface="Calibri" panose="020F0502020204030204" pitchFamily="34" charset="0"/>
              </a:rPr>
              <a:t>Check your visa</a:t>
            </a:r>
          </a:p>
        </p:txBody>
      </p:sp>
      <p:sp>
        <p:nvSpPr>
          <p:cNvPr id="56" name="Shape 3529">
            <a:extLst>
              <a:ext uri="{FF2B5EF4-FFF2-40B4-BE49-F238E27FC236}">
                <a16:creationId xmlns:a16="http://schemas.microsoft.com/office/drawing/2014/main" id="{71114CBE-8451-6B47-9786-51B7ADB45BE1}"/>
              </a:ext>
            </a:extLst>
          </p:cNvPr>
          <p:cNvSpPr/>
          <p:nvPr/>
        </p:nvSpPr>
        <p:spPr>
          <a:xfrm flipH="1">
            <a:off x="2843392" y="4374865"/>
            <a:ext cx="1" cy="1218611"/>
          </a:xfrm>
          <a:prstGeom prst="line">
            <a:avLst/>
          </a:prstGeom>
          <a:noFill/>
          <a:ln w="38100" cap="flat">
            <a:solidFill>
              <a:schemeClr val="bg1">
                <a:lumMod val="85000"/>
              </a:schemeClr>
            </a:solidFill>
            <a:prstDash val="solid"/>
            <a:miter lim="400000"/>
          </a:ln>
          <a:effectLst/>
        </p:spPr>
        <p:txBody>
          <a:bodyPr wrap="square" lIns="19050" tIns="19050" rIns="19050" bIns="19050" numCol="1" anchor="ctr">
            <a:noAutofit/>
          </a:bodyPr>
          <a:lstStyle/>
          <a:p>
            <a:pPr>
              <a:defRPr sz="800">
                <a:solidFill>
                  <a:srgbClr val="000000"/>
                </a:solidFill>
                <a:latin typeface="Helvetica"/>
                <a:ea typeface="Helvetica"/>
                <a:cs typeface="Helvetica"/>
                <a:sym typeface="Helvetica"/>
              </a:defRPr>
            </a:pPr>
            <a:endParaRPr sz="563" dirty="0">
              <a:latin typeface="Lato Light" panose="020F0502020204030203" pitchFamily="34" charset="0"/>
              <a:ea typeface="Lato Light" panose="020F0502020204030203" pitchFamily="34" charset="0"/>
              <a:cs typeface="Lato Light" panose="020F0502020204030203" pitchFamily="34" charset="0"/>
            </a:endParaRPr>
          </a:p>
        </p:txBody>
      </p:sp>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05804" y="154747"/>
            <a:ext cx="879905" cy="879905"/>
          </a:xfrm>
          <a:prstGeom prst="rect">
            <a:avLst/>
          </a:prstGeom>
        </p:spPr>
      </p:pic>
    </p:spTree>
    <p:extLst>
      <p:ext uri="{BB962C8B-B14F-4D97-AF65-F5344CB8AC3E}">
        <p14:creationId xmlns:p14="http://schemas.microsoft.com/office/powerpoint/2010/main" val="1883410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542</Words>
  <Application>Microsoft Office PowerPoint</Application>
  <PresentationFormat>Widescreen</PresentationFormat>
  <Paragraphs>24</Paragraphs>
  <Slides>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vt:i4>
      </vt:variant>
    </vt:vector>
  </HeadingPairs>
  <TitlesOfParts>
    <vt:vector size="12" baseType="lpstr">
      <vt:lpstr>Helvetica Neue</vt:lpstr>
      <vt:lpstr>Lato Light</vt:lpstr>
      <vt:lpstr>League Spartan</vt:lpstr>
      <vt:lpstr>Mukta ExtraLight</vt:lpstr>
      <vt:lpstr>Open Sans Light</vt:lpstr>
      <vt:lpstr>Poppins</vt:lpstr>
      <vt:lpstr>Arial</vt:lpstr>
      <vt:lpstr>Calibri</vt:lpstr>
      <vt:lpstr>Calibri Light</vt:lpstr>
      <vt:lpstr>Helvetica</vt:lpstr>
      <vt:lpstr>Office Theme</vt:lpstr>
      <vt:lpstr>PowerPoint Presentation</vt:lpstr>
    </vt:vector>
  </TitlesOfParts>
  <Company>University of Oxford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Tibbert</dc:creator>
  <cp:lastModifiedBy>James Tibbert</cp:lastModifiedBy>
  <cp:revision>14</cp:revision>
  <dcterms:created xsi:type="dcterms:W3CDTF">2022-05-18T09:54:00Z</dcterms:created>
  <dcterms:modified xsi:type="dcterms:W3CDTF">2023-06-15T16:49:07Z</dcterms:modified>
</cp:coreProperties>
</file>