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5833" r:id="rId3"/>
    <p:sldMasterId id="2147485842" r:id="rId4"/>
    <p:sldMasterId id="2147486470" r:id="rId5"/>
    <p:sldMasterId id="2147486477" r:id="rId6"/>
    <p:sldMasterId id="2147486484" r:id="rId7"/>
    <p:sldMasterId id="2147486494" r:id="rId8"/>
    <p:sldMasterId id="2147487284" r:id="rId9"/>
    <p:sldMasterId id="2147487357" r:id="rId10"/>
    <p:sldMasterId id="2147487653" r:id="rId11"/>
    <p:sldMasterId id="2147488294" r:id="rId12"/>
  </p:sldMasterIdLst>
  <p:notesMasterIdLst>
    <p:notesMasterId r:id="rId48"/>
  </p:notesMasterIdLst>
  <p:handoutMasterIdLst>
    <p:handoutMasterId r:id="rId49"/>
  </p:handoutMasterIdLst>
  <p:sldIdLst>
    <p:sldId id="380" r:id="rId13"/>
    <p:sldId id="439" r:id="rId14"/>
    <p:sldId id="393" r:id="rId15"/>
    <p:sldId id="387" r:id="rId16"/>
    <p:sldId id="299" r:id="rId17"/>
    <p:sldId id="548" r:id="rId18"/>
    <p:sldId id="395" r:id="rId19"/>
    <p:sldId id="554" r:id="rId20"/>
    <p:sldId id="334" r:id="rId21"/>
    <p:sldId id="397" r:id="rId22"/>
    <p:sldId id="398" r:id="rId23"/>
    <p:sldId id="399" r:id="rId24"/>
    <p:sldId id="436" r:id="rId25"/>
    <p:sldId id="553" r:id="rId26"/>
    <p:sldId id="558" r:id="rId27"/>
    <p:sldId id="561" r:id="rId28"/>
    <p:sldId id="559" r:id="rId29"/>
    <p:sldId id="560" r:id="rId30"/>
    <p:sldId id="563" r:id="rId31"/>
    <p:sldId id="400" r:id="rId32"/>
    <p:sldId id="410" r:id="rId33"/>
    <p:sldId id="407" r:id="rId34"/>
    <p:sldId id="441" r:id="rId35"/>
    <p:sldId id="406" r:id="rId36"/>
    <p:sldId id="442" r:id="rId37"/>
    <p:sldId id="444" r:id="rId38"/>
    <p:sldId id="411" r:id="rId39"/>
    <p:sldId id="413" r:id="rId40"/>
    <p:sldId id="412" r:id="rId41"/>
    <p:sldId id="451" r:id="rId42"/>
    <p:sldId id="359" r:id="rId43"/>
    <p:sldId id="446" r:id="rId44"/>
    <p:sldId id="457" r:id="rId45"/>
    <p:sldId id="562" r:id="rId46"/>
    <p:sldId id="286" r:id="rId47"/>
  </p:sldIdLst>
  <p:sldSz cx="9144000" cy="5143500" type="screen16x9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DA36AE-0E1D-408E-9DE6-FF6D84A33F98}">
          <p14:sldIdLst>
            <p14:sldId id="380"/>
            <p14:sldId id="439"/>
            <p14:sldId id="393"/>
            <p14:sldId id="387"/>
            <p14:sldId id="299"/>
            <p14:sldId id="548"/>
            <p14:sldId id="395"/>
            <p14:sldId id="554"/>
            <p14:sldId id="334"/>
            <p14:sldId id="397"/>
            <p14:sldId id="398"/>
            <p14:sldId id="399"/>
            <p14:sldId id="436"/>
            <p14:sldId id="553"/>
            <p14:sldId id="558"/>
            <p14:sldId id="561"/>
            <p14:sldId id="559"/>
            <p14:sldId id="560"/>
            <p14:sldId id="563"/>
            <p14:sldId id="400"/>
            <p14:sldId id="410"/>
            <p14:sldId id="407"/>
            <p14:sldId id="441"/>
            <p14:sldId id="406"/>
            <p14:sldId id="442"/>
            <p14:sldId id="444"/>
            <p14:sldId id="411"/>
            <p14:sldId id="413"/>
            <p14:sldId id="412"/>
            <p14:sldId id="451"/>
            <p14:sldId id="359"/>
            <p14:sldId id="446"/>
            <p14:sldId id="457"/>
            <p14:sldId id="562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22F5A"/>
    <a:srgbClr val="21677E"/>
    <a:srgbClr val="003399"/>
    <a:srgbClr val="717171"/>
    <a:srgbClr val="68615A"/>
    <a:srgbClr val="766A62"/>
    <a:srgbClr val="FF6600"/>
    <a:srgbClr val="8A7967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52F518-55EE-414C-A535-137C9730714C}" v="1" dt="2019-02-26T09:21:44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4" autoAdjust="0"/>
    <p:restoredTop sz="80049" autoAdjust="0"/>
  </p:normalViewPr>
  <p:slideViewPr>
    <p:cSldViewPr>
      <p:cViewPr varScale="1">
        <p:scale>
          <a:sx n="102" d="100"/>
          <a:sy n="102" d="100"/>
        </p:scale>
        <p:origin x="252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10" y="237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4104" y="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6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F1DCA19-D855-4D31-8CBD-CD4F221168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t" anchorCtr="0" compatLnSpc="1">
            <a:prstTxWarp prst="textNoShape">
              <a:avLst/>
            </a:prstTxWarp>
          </a:bodyPr>
          <a:lstStyle>
            <a:lvl1pPr defTabSz="914857" eaLnBrk="0" hangingPunct="0">
              <a:defRPr sz="1200">
                <a:latin typeface="Times New Roman" pitchFamily="4" charset="0"/>
                <a:ea typeface="ＭＳ Ｐゴシック" pitchFamily="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B13ACFA-7FA0-4487-83EB-1F9D39C6051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79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t" anchorCtr="0" compatLnSpc="1">
            <a:prstTxWarp prst="textNoShape">
              <a:avLst/>
            </a:prstTxWarp>
          </a:bodyPr>
          <a:lstStyle>
            <a:lvl1pPr algn="r" defTabSz="914857" eaLnBrk="0" hangingPunct="0">
              <a:defRPr sz="1200">
                <a:latin typeface="Times New Roman" pitchFamily="4" charset="0"/>
                <a:ea typeface="ＭＳ Ｐゴシック" pitchFamily="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8F9CF379-527D-4FB3-B340-6423A0CAF2B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b" anchorCtr="0" compatLnSpc="1">
            <a:prstTxWarp prst="textNoShape">
              <a:avLst/>
            </a:prstTxWarp>
          </a:bodyPr>
          <a:lstStyle>
            <a:lvl1pPr defTabSz="914857" eaLnBrk="0" hangingPunct="0">
              <a:defRPr sz="1200">
                <a:latin typeface="Times New Roman" pitchFamily="4" charset="0"/>
                <a:ea typeface="ＭＳ Ｐゴシック" pitchFamily="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3F8D26C3-190B-4080-9150-268A7C4A792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1338"/>
            <a:ext cx="29479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b" anchorCtr="0" compatLnSpc="1">
            <a:prstTxWarp prst="textNoShape">
              <a:avLst/>
            </a:prstTxWarp>
          </a:bodyPr>
          <a:lstStyle>
            <a:lvl1pPr algn="r" defTabSz="913940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D5A2465-08AC-4818-B0CE-437718ED4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BF517DD-C01D-40CF-B31E-4562BED743F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t" anchorCtr="0" compatLnSpc="1">
            <a:prstTxWarp prst="textNoShape">
              <a:avLst/>
            </a:prstTxWarp>
          </a:bodyPr>
          <a:lstStyle>
            <a:lvl1pPr defTabSz="914857" eaLnBrk="0" hangingPunct="0">
              <a:defRPr sz="1200">
                <a:latin typeface="Times New Roman" pitchFamily="4" charset="0"/>
                <a:ea typeface="ＭＳ Ｐゴシック" pitchFamily="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1EA1265-3D3C-46FC-A287-9032C518762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79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t" anchorCtr="0" compatLnSpc="1">
            <a:prstTxWarp prst="textNoShape">
              <a:avLst/>
            </a:prstTxWarp>
          </a:bodyPr>
          <a:lstStyle>
            <a:lvl1pPr algn="r" defTabSz="914857" eaLnBrk="0" hangingPunct="0">
              <a:defRPr sz="1200">
                <a:latin typeface="Times New Roman" pitchFamily="4" charset="0"/>
                <a:ea typeface="ＭＳ Ｐゴシック" pitchFamily="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CBFC86AE-08D7-4DB8-8211-A53B2D2F8E6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2950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7BB594AE-DC43-4333-BA87-400022A1479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8050"/>
            <a:ext cx="4981575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E4AA3944-D6A0-46D4-AD87-362699ADE3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b" anchorCtr="0" compatLnSpc="1">
            <a:prstTxWarp prst="textNoShape">
              <a:avLst/>
            </a:prstTxWarp>
          </a:bodyPr>
          <a:lstStyle>
            <a:lvl1pPr defTabSz="914857" eaLnBrk="0" hangingPunct="0">
              <a:defRPr sz="1200">
                <a:latin typeface="Times New Roman" pitchFamily="4" charset="0"/>
                <a:ea typeface="ＭＳ Ｐゴシック" pitchFamily="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9C6CF897-028D-4D52-B8F3-649026FAD9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338"/>
            <a:ext cx="29479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3" tIns="45742" rIns="91483" bIns="45742" numCol="1" anchor="b" anchorCtr="0" compatLnSpc="1">
            <a:prstTxWarp prst="textNoShape">
              <a:avLst/>
            </a:prstTxWarp>
          </a:bodyPr>
          <a:lstStyle>
            <a:lvl1pPr algn="r" defTabSz="913940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97CA5C-4850-4E28-B289-11EB077070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MS PGothic" pitchFamily="34" charset="-128"/>
        <a:cs typeface="MS PGothic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MS PGothic" pitchFamily="34" charset="-128"/>
        <a:cs typeface="MS PGothic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MS PGothic" pitchFamily="34" charset="-128"/>
        <a:cs typeface="MS PGothic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MS PGothic" pitchFamily="34" charset="-128"/>
        <a:cs typeface="MS PGothic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MS PGothic" pitchFamily="34" charset="-128"/>
        <a:cs typeface="MS PGothic" charset="0"/>
      </a:defRPr>
    </a:lvl5pPr>
    <a:lvl6pPr marL="2285886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F0992352-240E-4C3A-A76F-48DDB49436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CC82F275-463C-4D2E-B227-B60D18AEC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anose="02020603050405020304" pitchFamily="18" charset="0"/>
              </a:rPr>
              <a:t>Use this image if your presentation has a </a:t>
            </a:r>
            <a:r>
              <a:rPr lang="en-GB" altLang="en-US">
                <a:latin typeface="Times" panose="02020603050405020304" pitchFamily="18" charset="0"/>
              </a:rPr>
              <a:t>future of mobility </a:t>
            </a:r>
            <a:r>
              <a:rPr lang="en-US" altLang="en-US">
                <a:latin typeface="Times" panose="02020603050405020304" pitchFamily="18" charset="0"/>
              </a:rPr>
              <a:t>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65057-B734-4D1D-A111-6EAFFE082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84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60CE804-05DB-4F34-984F-A026B2B4D704}" type="slidenum">
              <a:rPr lang="en-US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4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B6EE5-A699-8E40-B9DE-1520246310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4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B6EE5-A699-8E40-B9DE-1520246310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1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5BAFEC7B-52DD-4292-841C-D46B5ECDD8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93640B95-BF90-45D6-8D9A-015B3898F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Times" panose="02020603050405020304" pitchFamily="18" charset="0"/>
              </a:rPr>
              <a:t>Waves 1, 2 and 3 (the three announced so far)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A36350C3-ED91-432D-8B57-EAF8745154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284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741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1988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656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1515BA5-0F7C-4A6A-A47E-52F2A90AF52B}" type="slidenum">
              <a:rPr lang="en-US" altLang="en-US" sz="1200" smtClean="0">
                <a:latin typeface="Times New Roman" panose="02020603050405020304" pitchFamily="18" charset="0"/>
              </a:rPr>
              <a:pPr/>
              <a:t>13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29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https://www.universitiesuk.ac.uk/facts-and-stats/data-and-analysis/Documents/patterns-and-trends-in-uk-higher-education-2018.pdf</a:t>
            </a:r>
          </a:p>
          <a:p>
            <a:endParaRPr lang="en-GB" dirty="0"/>
          </a:p>
          <a:p>
            <a:r>
              <a:rPr lang="en-GB" dirty="0"/>
              <a:t>UK universities’ knowledge exchange income has risen from £2.5bn in 2003-04 to £4.3bn in 2016-17, with much of this income from businesses</a:t>
            </a:r>
          </a:p>
          <a:p>
            <a:endParaRPr lang="en-GB" dirty="0"/>
          </a:p>
          <a:p>
            <a:r>
              <a:rPr lang="en-GB" dirty="0"/>
              <a:t>Support landscape is complex and can be difficult to navigate</a:t>
            </a:r>
          </a:p>
          <a:p>
            <a:r>
              <a:rPr lang="en-GB" dirty="0"/>
              <a:t>SMEs can struggle to find the capacity to engage with research organisations</a:t>
            </a:r>
          </a:p>
          <a:p>
            <a:r>
              <a:rPr lang="en-GB" dirty="0"/>
              <a:t>It can be hard to secure continuous funding for commercially promising ideas</a:t>
            </a:r>
          </a:p>
          <a:p>
            <a:r>
              <a:rPr lang="en-GB" dirty="0"/>
              <a:t>UK has often missed ‘first mover’ advantage in emerging tech and industries</a:t>
            </a:r>
          </a:p>
          <a:p>
            <a:r>
              <a:rPr lang="en-GB" dirty="0"/>
              <a:t>Spinouts and tech start-ups can find it hard to secure early stage investment</a:t>
            </a:r>
          </a:p>
          <a:p>
            <a:r>
              <a:rPr lang="en-GB" dirty="0"/>
              <a:t>…and in the context of the 2.4% target we need to be ambitious.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97CA5C-4850-4E28-B289-11EB077070B2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578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926A0F92-4BD0-45C9-9A3F-54EE74CB4A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305709FB-55D2-414A-9BC2-F4E279E61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F9B63F43-B4AF-4156-AA1A-F11090259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284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741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1988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656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647DFE1-2A56-40A4-BB47-CFC899C9650F}" type="slidenum">
              <a:rPr lang="en-US" altLang="en-US" sz="1200" smtClean="0">
                <a:latin typeface="Times New Roman" panose="02020603050405020304" pitchFamily="18" charset="0"/>
              </a:rPr>
              <a:pPr/>
              <a:t>20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96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running 2 investment accelerator programmes in 2018 and 2019. A full evaluation of the model has been commissioned to examine the impact of the pilot and the results will be published between 2018 and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97CA5C-4850-4E28-B289-11EB077070B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249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97CA5C-4850-4E28-B289-11EB077070B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612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B6EE5-A699-8E40-B9DE-1520246310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0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6B9FED6-CE14-4709-AB33-A5AAA1296B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B242839F-311F-4953-A925-D183FF518A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>
                <a:latin typeface="Times" panose="02020603050405020304" pitchFamily="18" charset="0"/>
              </a:rPr>
              <a:t>As featured in the NCUB State of Relationships Report 2018</a:t>
            </a:r>
          </a:p>
          <a:p>
            <a:r>
              <a:rPr lang="en-GB" altLang="en-US" dirty="0">
                <a:latin typeface="Times" panose="02020603050405020304" pitchFamily="18" charset="0"/>
              </a:rPr>
              <a:t>http://www.ncub.co.uk/images/reports/NCUB-State-of-the-Relationship-Report-2018.pdf  </a:t>
            </a: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42C0FCC1-0F50-447D-BC2C-387738DEB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284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741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1988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656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72771E4-A5E7-440D-A8A5-5C075AF699B3}" type="slidenum">
              <a:rPr lang="en-US" altLang="en-US" sz="1200" smtClean="0">
                <a:latin typeface="Times New Roman" panose="02020603050405020304" pitchFamily="18" charset="0"/>
              </a:rPr>
              <a:pPr/>
              <a:t>32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84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97CA5C-4850-4E28-B289-11EB077070B2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63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50F8471B-8056-4999-9A78-270624B73B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84F72F20-9AE1-4A21-AD06-A1A5E2D09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825CD-F4C2-47F9-B902-985A7D6D0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84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EDC0928-532F-48C5-B424-BE94CD8F6FD3}" type="slidenum">
              <a:rPr lang="en-US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4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sz="1200" dirty="0"/>
              <a:t>What do you think are the key enablers of commercialisation?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97CA5C-4850-4E28-B289-11EB077070B2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7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BE3D583F-D34A-48EE-9CF8-093EAB6D84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A0DDA88D-41F2-4EF0-9B04-386B5234E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CDB99-CDD1-43B9-8008-3991D6069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84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93E2C0-B45E-4B9E-8E70-F4E431AAD182}" type="slidenum">
              <a:rPr lang="en-US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4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ED74B821-C72E-46AD-BC60-55EBCCF75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8A140463-A720-4B91-BFDE-BEC32ABF8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Innovate UK drives productivity and economic growth by supporting businesses to develop and realise the potential of new ideas.</a:t>
            </a:r>
          </a:p>
          <a:p>
            <a:pPr>
              <a:spcBef>
                <a:spcPts val="1200"/>
              </a:spcBef>
            </a:pPr>
            <a:r>
              <a:rPr lang="en-US" alt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connect businesses to the partners, customers and investors that can help them turn ideas into commercially successful products and services and business growth.  </a:t>
            </a:r>
          </a:p>
          <a:p>
            <a:pPr>
              <a:spcBef>
                <a:spcPts val="1200"/>
              </a:spcBef>
            </a:pPr>
            <a:r>
              <a:rPr lang="en-US" alt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fund business and research collaborations to accelerate innovation and drive business investment into R&amp;D.  Our support is available to businesses across all economic sectors, value chains and UK regions.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05F5-E531-4861-9A20-3AD1BF111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84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532964-6664-40B0-AD72-8A43B3BB1559}" type="slidenum">
              <a:rPr lang="en-US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4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6DCCCCBB-E374-44E2-9ED9-FDE3876F6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5B93B44A-F3A2-4DD0-A946-707A1B497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2FEF159D-DBB5-46B8-BF78-CD72C530A2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defTabSz="91281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284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741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1988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656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6D8759F-1BD5-4A63-AC0D-69D58352C9CD}" type="slidenum">
              <a:rPr lang="en-US" altLang="en-US" sz="1200" smtClean="0">
                <a:latin typeface="Times New Roman" panose="02020603050405020304" pitchFamily="18" charset="0"/>
              </a:rPr>
              <a:pPr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7CA5C-4850-4E28-B289-11EB077070B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11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F0B82B3A-E803-4DC6-BE0A-EC1022AD1A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04B4EE5F-A634-4BE6-90CC-9EC97C86B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1FDCF-D187-42F9-8436-30E31F3C6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8470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4C3B46E-DA05-4CE4-BE5D-58975ACC3044}" type="slidenum">
              <a:rPr lang="en-US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6847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B6EE5-A699-8E40-B9DE-1520246310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1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B6EE5-A699-8E40-B9DE-1520246310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3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hapter 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F311A96-3820-49B4-97EE-4E02842B3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1" y="648000"/>
            <a:ext cx="3240000" cy="779450"/>
          </a:xfrm>
          <a:prstGeom prst="rect">
            <a:avLst/>
          </a:prstGeo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1" y="1512000"/>
            <a:ext cx="3240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D664A-8D1A-4F9E-80C6-D29265A845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6000"/>
            <a:ext cx="7886700" cy="34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354C4B-B906-45D2-BEEB-6A8E159FD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90C83-6A34-47E3-AA9B-F723496D70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9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26000"/>
            <a:ext cx="3886200" cy="358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91D71D-0D85-4122-95DD-BCACA83FF5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8D5A1-6522-4554-855E-113076FAE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26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28650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29150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1D1986-1E40-45A3-B60A-8B029421C45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D76B0-0E42-4FF2-893A-E3C76259D0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51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059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628649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032542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628649" y="1026000"/>
            <a:ext cx="7886700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2B3E0-E99C-4748-8BAF-37366AF2E2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4F5DB-FF50-45E1-A065-63226D59FC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628649" y="2911244"/>
            <a:ext cx="7886700" cy="1716771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28649" y="1026000"/>
            <a:ext cx="7886700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F67351-AF58-4441-8ABB-37567BE779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98BDB-34CC-45CE-AB99-B32389982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41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466278-DD4A-421F-A487-C04B45132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7900" y="4767263"/>
            <a:ext cx="482600" cy="274637"/>
          </a:xfr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A6B9BCF-C17D-4BF9-AA71-BF65C4741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52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Image Cover Slide_Clean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72D9C9F-9C14-4AA6-8A38-62BA421912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12526B-00F2-41A1-AD5B-1F0FD5F0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59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217" y="2041257"/>
            <a:ext cx="6014375" cy="520274"/>
          </a:xfrm>
        </p:spPr>
        <p:txBody>
          <a:bodyPr>
            <a:normAutofit/>
          </a:bodyPr>
          <a:lstStyle>
            <a:lvl1pPr algn="ctr"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1531"/>
            <a:ext cx="7886700" cy="286129"/>
          </a:xfrm>
        </p:spPr>
        <p:txBody>
          <a:bodyPr/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2pPr>
            <a:lvl3pPr marL="6858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3pPr>
            <a:lvl4pPr marL="10287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4pPr>
            <a:lvl5pPr marL="13716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AF76D94-4295-462B-B5BC-B50AB304D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6B017-7AD2-4D7B-A7CE-A4A1B9EA77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07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8000" y="1276853"/>
            <a:ext cx="8182514" cy="34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0B1128-9390-4342-9D55-7CEC5E30A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5296B-8CEB-4C0F-9BEC-F03EFE7A59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38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521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B2FD74-79E3-489C-93C4-3DA1C10093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D0A6B-C747-4245-8AE1-91C4F330E3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3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hapter Sectio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3E7FA-77FF-47F0-8EE9-573BBB1A3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1" y="648000"/>
            <a:ext cx="3240000" cy="779450"/>
          </a:xfrm>
          <a:prstGeom prst="rect">
            <a:avLst/>
          </a:prstGeo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2" y="1512000"/>
            <a:ext cx="3240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7E66F-344B-4A6F-A8FE-088B6AC320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55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7036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8000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767036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3325B8-CA8F-4A9E-BE35-9C74B0D1D8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A7974-E40A-4827-B29C-12F2E1DC6E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5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059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67999" y="2929411"/>
            <a:ext cx="2575933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16770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68000" y="1026000"/>
            <a:ext cx="8182514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7E725E-136F-4537-B8FA-24187CA3FD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EDF0E-EE06-4966-9D1D-1F3C13D92D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42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2911244"/>
            <a:ext cx="8211543" cy="1716771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8000" y="1026000"/>
            <a:ext cx="8211543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943470-154A-469E-A397-2CB0D3C486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26667-B887-4D41-A6C1-A176838B76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65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217" y="2041257"/>
            <a:ext cx="6014375" cy="520274"/>
          </a:xfrm>
        </p:spPr>
        <p:txBody>
          <a:bodyPr>
            <a:normAutofit/>
          </a:bodyPr>
          <a:lstStyle>
            <a:lvl1pPr algn="ctr"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1531"/>
            <a:ext cx="7886700" cy="286129"/>
          </a:xfrm>
        </p:spPr>
        <p:txBody>
          <a:bodyPr/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2pPr>
            <a:lvl3pPr marL="6858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3pPr>
            <a:lvl4pPr marL="10287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4pPr>
            <a:lvl5pPr marL="13716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26904A-75C0-4234-98FC-B24B7A908D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15CD6-7E69-4D0A-9EEC-0F10C2EFA6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96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8000" y="1278000"/>
            <a:ext cx="7886700" cy="34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AABE06-E99F-4132-8E0F-B34DE4272A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BF886-81CA-4C8C-99E4-E8C4652DB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91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026000"/>
            <a:ext cx="3886200" cy="358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51F37A-8C30-4EC0-9587-2C002FBB27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6E825-1367-4912-9980-909839C4CC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97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578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8000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810578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71F7E4-B044-42A9-8EE9-7FC338E3C7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E8E27-D2E9-4DD6-9C66-B1770A2AA4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53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059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21850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68000" y="1026000"/>
            <a:ext cx="8233314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62B28-3961-48AC-AE4E-D97DDD755F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90C80-80C4-4CC3-9CC5-C4B86A6B5A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4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71714" y="2911244"/>
            <a:ext cx="8186057" cy="1716771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1714" y="1026000"/>
            <a:ext cx="8186057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B36A9C-6AA2-439E-93D8-060BEFB0CA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E0AE-616D-43F3-8574-6F958F865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61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Image Cover Slide_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50E1691-49B2-4556-A5D8-C0FC778417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FDA2BB-5862-47BD-83BE-1C06308B6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5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hapter Section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9EDF796-9DDD-4A92-A176-76C323253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2" y="648000"/>
            <a:ext cx="3240000" cy="779450"/>
          </a:xfrm>
          <a:prstGeom prst="rect">
            <a:avLst/>
          </a:prstGeo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1" y="1512000"/>
            <a:ext cx="324000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81591-E51E-4CAC-87D3-C6B20D8CBF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17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Image Cover Slide_Future of mo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EEE89CE-4F6C-479C-ACC2-175B6AF90A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38BAB8-0042-41C7-B47A-868556DB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1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Image Cover Slide_Future of mobili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3F218EE-C2E4-4F40-BCEF-51D34AD0A9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F3BBF5-1EA8-47CF-9AE9-70F2EA3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01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Image Cover Slide_Ai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DAA2528-99A0-49D2-B58D-9682C605BB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E70C1D-77CF-4653-8E83-7DB80072F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58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Image Cover Slide_healthy age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4D56E5E-DBCF-4D1D-BA93-5681A10DB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81CC45-5992-4440-B083-8E10EB43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26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Image Cover Slide_Clean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48A6AC3-9C2C-4A03-9C96-3964CE036C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8DF1A0-1A01-4115-84B0-C68F8728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22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Image Cover Slide_Clean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14B8-9179-4910-891B-5D3528FC92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C1E2B8-BEBD-4EBF-8D27-F365A53E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98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Image Cover Slide_Clean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462C077-1C93-472F-983E-E7B0709B45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7AD66A-A0E8-4D0D-B21C-640D6B86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7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Image Cover Slide_Clean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2B23FBD-5938-46A5-A03C-64ACA21B93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304000"/>
            <a:ext cx="3888000" cy="8649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456000"/>
            <a:ext cx="3888000" cy="949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764FAD-9E7B-4B3F-B14B-B965B99A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19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gn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7C5DE-73B6-46E5-A34D-F8ACCD6178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000" y="2160000"/>
            <a:ext cx="3240000" cy="920243"/>
          </a:xfr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617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521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B8129A-06EC-4875-BA21-78E5978C66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E824B-C263-48ED-A15E-FDA464C1E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5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hapter Section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4E4A25-42DA-4A08-B48B-1988377A17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1" y="648000"/>
            <a:ext cx="3240000" cy="779450"/>
          </a:xfrm>
          <a:prstGeom prst="rect">
            <a:avLst/>
          </a:prstGeo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2" y="1512000"/>
            <a:ext cx="3240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80F17-5DBE-4775-BFA1-077D6EF5CD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7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217" y="2041257"/>
            <a:ext cx="6014375" cy="520274"/>
          </a:xfrm>
        </p:spPr>
        <p:txBody>
          <a:bodyPr>
            <a:normAutofit/>
          </a:bodyPr>
          <a:lstStyle>
            <a:lvl1pPr algn="ctr"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1531"/>
            <a:ext cx="7886700" cy="286129"/>
          </a:xfrm>
        </p:spPr>
        <p:txBody>
          <a:bodyPr/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2pPr>
            <a:lvl3pPr marL="6858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3pPr>
            <a:lvl4pPr marL="10287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4pPr>
            <a:lvl5pPr marL="13716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669294-0588-41BF-AA79-A39BD4061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36583-B472-4636-BDF1-8F89E31317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09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8000" y="1278000"/>
            <a:ext cx="7886700" cy="34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26D769-4723-439E-B04A-B10FD3375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DAACA-913F-4E66-AB28-8101BCE59C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40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026000"/>
            <a:ext cx="3886200" cy="358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D41783-F7D6-4FF8-BAC5-0F200FEB5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28405-E457-4744-9125-A7E541854A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51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578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8000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810578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5CAC28-F797-4BB2-B152-E860C73EDF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70530-1B9C-4512-9023-CF65F37336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63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059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21850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68000" y="1026000"/>
            <a:ext cx="8233314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A0B043-4F80-4C21-9E25-9D60F721C8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B1BD2-B082-4ED6-BA12-F88A630CD1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192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71714" y="2911244"/>
            <a:ext cx="8186057" cy="1716771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1714" y="1026000"/>
            <a:ext cx="8186057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68E6DA-779B-4118-B8F8-4FE6853FC7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53CC7-6084-4120-BAD4-9B023035C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44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217" y="2041257"/>
            <a:ext cx="6014375" cy="520274"/>
          </a:xfrm>
        </p:spPr>
        <p:txBody>
          <a:bodyPr>
            <a:normAutofit/>
          </a:bodyPr>
          <a:lstStyle>
            <a:lvl1pPr algn="ctr"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1531"/>
            <a:ext cx="7886700" cy="286129"/>
          </a:xfrm>
        </p:spPr>
        <p:txBody>
          <a:bodyPr/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2pPr>
            <a:lvl3pPr marL="6858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3pPr>
            <a:lvl4pPr marL="10287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4pPr>
            <a:lvl5pPr marL="13716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6ED259-FD2F-4299-A4C2-64ABFA4225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A815A-CC70-40FE-96DF-0A804FF09C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07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8000" y="1278000"/>
            <a:ext cx="7886700" cy="34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AC14CE-83C0-4C1B-9871-1FF4E66A51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1D8A4-F07E-4EAD-AD49-24664BA83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818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026000"/>
            <a:ext cx="3886200" cy="358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A4753A-30CF-4354-BB8F-5C4329464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BB29-F93A-459A-A741-50889A0EF5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90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578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8000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810578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0E7E09-4FBF-40A9-AC4B-AC8B57FC75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07B0-0A69-4754-B917-8F79487547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4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hapter Sec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C3F558B-AD9E-4EDA-870F-FE569C8B0D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1" y="648000"/>
            <a:ext cx="3240000" cy="779450"/>
          </a:xfrm>
          <a:prstGeom prst="rect">
            <a:avLst/>
          </a:prstGeo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2" y="1512000"/>
            <a:ext cx="3240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776DC-F623-46ED-85AC-CF6D9542D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21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059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21850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68000" y="1026000"/>
            <a:ext cx="8233314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43307-3B24-4026-B37B-72615B9EDA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FAEAC-791B-43FC-ABD3-2392EDB665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76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71714" y="2911244"/>
            <a:ext cx="8186057" cy="1716771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1714" y="1026000"/>
            <a:ext cx="8186057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00A9C6-2BFF-4EFE-A98A-BAFD3D10B7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3B6F-BD9B-4653-91FB-413C14D673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53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217" y="2041257"/>
            <a:ext cx="6014375" cy="520274"/>
          </a:xfrm>
        </p:spPr>
        <p:txBody>
          <a:bodyPr>
            <a:normAutofit/>
          </a:bodyPr>
          <a:lstStyle>
            <a:lvl1pPr algn="ctr"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1531"/>
            <a:ext cx="7886700" cy="286129"/>
          </a:xfrm>
        </p:spPr>
        <p:txBody>
          <a:bodyPr/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2pPr>
            <a:lvl3pPr marL="6858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3pPr>
            <a:lvl4pPr marL="10287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4pPr>
            <a:lvl5pPr marL="13716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B82B8F-6E3E-4D4A-98D5-E3D443D94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BF45F-10EB-4A9B-A19E-562E66A10C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88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8000" y="1278000"/>
            <a:ext cx="7886700" cy="34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3EF919-D4C1-418A-B0A6-0B445180F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7AE80-45D2-49B9-993D-F2FDE33997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90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026000"/>
            <a:ext cx="3886200" cy="358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EA8E5B-DA3D-4978-8F1E-EABF7833F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19E90-4C8D-47AA-B6B1-9EB1B8E7EC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20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578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8000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810578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E2FD62-2F34-4580-BF9B-3C563A2AA33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E2DA-D0C7-443B-A755-B53CB258F1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38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059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6218506" y="2929411"/>
            <a:ext cx="2482808" cy="1589603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68000" y="1026000"/>
            <a:ext cx="8233314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E5F129-E8BE-46E1-8E58-0D8045FA05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02CDD-AF12-40B8-8950-C33BE0C6E9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57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471714" y="2911244"/>
            <a:ext cx="8186057" cy="1716771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1714" y="1026000"/>
            <a:ext cx="8186057" cy="1776242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7D22D0-C0BB-4F8B-9909-41B36CEDFD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1BDE-04C6-4F93-8F12-C3E4A175B4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8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217" y="2041257"/>
            <a:ext cx="6014375" cy="520274"/>
          </a:xfrm>
        </p:spPr>
        <p:txBody>
          <a:bodyPr>
            <a:normAutofit/>
          </a:bodyPr>
          <a:lstStyle>
            <a:lvl1pPr algn="ctr"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1531"/>
            <a:ext cx="7886700" cy="286129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2pPr>
            <a:lvl3pPr marL="6858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3pPr>
            <a:lvl4pPr marL="10287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4pPr>
            <a:lvl5pPr marL="13716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0B1C-C1E4-8748-BE64-222004E90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943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0B1C-C1E4-8748-BE64-222004E908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8000" y="1276853"/>
            <a:ext cx="8182514" cy="344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3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hapter Section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159997D-7A8C-46D0-9F6E-DE9B480D0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1" y="648000"/>
            <a:ext cx="3240000" cy="779450"/>
          </a:xfrm>
          <a:prstGeom prst="rect">
            <a:avLst/>
          </a:prstGeo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2" y="1512000"/>
            <a:ext cx="3240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82578-5343-4DD9-BA72-4B723D1D54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33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521" y="1026000"/>
            <a:ext cx="3886200" cy="35881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0B1C-C1E4-8748-BE64-222004E90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66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7036" y="1247801"/>
            <a:ext cx="3886200" cy="3410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0B1C-C1E4-8748-BE64-222004E908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8000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767036" y="1743591"/>
            <a:ext cx="3886200" cy="25301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90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30596" y="2929411"/>
            <a:ext cx="2482808" cy="1589603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option </a:t>
            </a:r>
            <a:r>
              <a:rPr lang="en-US" dirty="0" err="1"/>
              <a:t>sapientem</a:t>
            </a:r>
            <a:r>
              <a:rPr lang="en-US" dirty="0"/>
              <a:t> vim. Cum choro </a:t>
            </a:r>
            <a:r>
              <a:rPr lang="en-US" dirty="0" err="1"/>
              <a:t>persequeris</a:t>
            </a:r>
            <a:r>
              <a:rPr lang="en-US" dirty="0"/>
              <a:t> an. Quo </a:t>
            </a:r>
            <a:r>
              <a:rPr lang="en-US" dirty="0" err="1"/>
              <a:t>purto</a:t>
            </a:r>
            <a:r>
              <a:rPr lang="en-US" dirty="0"/>
              <a:t> </a:t>
            </a:r>
            <a:r>
              <a:rPr lang="en-US" dirty="0" err="1"/>
              <a:t>putant</a:t>
            </a:r>
            <a:r>
              <a:rPr lang="en-US" dirty="0"/>
              <a:t> no,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accusamus</a:t>
            </a:r>
            <a:r>
              <a:rPr lang="en-US" dirty="0"/>
              <a:t> in mea. Cu duo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postulant.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0B1C-C1E4-8748-BE64-222004E908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67999" y="2929411"/>
            <a:ext cx="2575933" cy="1589603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option </a:t>
            </a:r>
            <a:r>
              <a:rPr lang="en-US" dirty="0" err="1"/>
              <a:t>sapientem</a:t>
            </a:r>
            <a:r>
              <a:rPr lang="en-US" dirty="0"/>
              <a:t> vim. Cum choro </a:t>
            </a:r>
            <a:r>
              <a:rPr lang="en-US" dirty="0" err="1"/>
              <a:t>persequeris</a:t>
            </a:r>
            <a:r>
              <a:rPr lang="en-US" dirty="0"/>
              <a:t> an. Quo </a:t>
            </a:r>
            <a:r>
              <a:rPr lang="en-US" dirty="0" err="1"/>
              <a:t>purto</a:t>
            </a:r>
            <a:r>
              <a:rPr lang="en-US" dirty="0"/>
              <a:t> </a:t>
            </a:r>
            <a:r>
              <a:rPr lang="en-US" dirty="0" err="1"/>
              <a:t>putant</a:t>
            </a:r>
            <a:r>
              <a:rPr lang="en-US" dirty="0"/>
              <a:t> no,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accusamus</a:t>
            </a:r>
            <a:r>
              <a:rPr lang="en-US" dirty="0"/>
              <a:t> in mea. Cu duo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postulant.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67706" y="2929411"/>
            <a:ext cx="2482808" cy="1589603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option </a:t>
            </a:r>
            <a:r>
              <a:rPr lang="en-US" dirty="0" err="1"/>
              <a:t>sapientem</a:t>
            </a:r>
            <a:r>
              <a:rPr lang="en-US" dirty="0"/>
              <a:t> vim. Cum choro </a:t>
            </a:r>
            <a:r>
              <a:rPr lang="en-US" dirty="0" err="1"/>
              <a:t>persequeris</a:t>
            </a:r>
            <a:r>
              <a:rPr lang="en-US" dirty="0"/>
              <a:t> an. Quo </a:t>
            </a:r>
            <a:r>
              <a:rPr lang="en-US" dirty="0" err="1"/>
              <a:t>purto</a:t>
            </a:r>
            <a:r>
              <a:rPr lang="en-US" dirty="0"/>
              <a:t> </a:t>
            </a:r>
            <a:r>
              <a:rPr lang="en-US" dirty="0" err="1"/>
              <a:t>putant</a:t>
            </a:r>
            <a:r>
              <a:rPr lang="en-US" dirty="0"/>
              <a:t> no,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accusamus</a:t>
            </a:r>
            <a:r>
              <a:rPr lang="en-US" dirty="0"/>
              <a:t> in mea. Cu duo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postulant.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68000" y="1026000"/>
            <a:ext cx="8182514" cy="1776242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702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0B1C-C1E4-8748-BE64-222004E908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68000" y="2911244"/>
            <a:ext cx="8211543" cy="171677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option </a:t>
            </a:r>
            <a:r>
              <a:rPr lang="en-US" dirty="0" err="1"/>
              <a:t>sapientem</a:t>
            </a:r>
            <a:r>
              <a:rPr lang="en-US" dirty="0"/>
              <a:t> vim. Cum choro </a:t>
            </a:r>
            <a:r>
              <a:rPr lang="en-US" dirty="0" err="1"/>
              <a:t>persequeris</a:t>
            </a:r>
            <a:r>
              <a:rPr lang="en-US" dirty="0"/>
              <a:t> an. Quo </a:t>
            </a:r>
            <a:r>
              <a:rPr lang="en-US" dirty="0" err="1"/>
              <a:t>purto</a:t>
            </a:r>
            <a:r>
              <a:rPr lang="en-US" dirty="0"/>
              <a:t> </a:t>
            </a:r>
            <a:r>
              <a:rPr lang="en-US" dirty="0" err="1"/>
              <a:t>putant</a:t>
            </a:r>
            <a:r>
              <a:rPr lang="en-US" dirty="0"/>
              <a:t> no,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accusamus</a:t>
            </a:r>
            <a:r>
              <a:rPr lang="en-US" dirty="0"/>
              <a:t> in mea. Cu duo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postulant.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8000" y="1026000"/>
            <a:ext cx="8211543" cy="1776242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7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hapter Section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E47793A-D3ED-4CBD-BF52-A20D8D89C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1" y="648000"/>
            <a:ext cx="3240000" cy="779450"/>
          </a:xfrm>
          <a:prstGeom prst="rect">
            <a:avLst/>
          </a:prstGeo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2" y="1512000"/>
            <a:ext cx="3240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C673B-885D-446D-9BFA-1A5F014616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3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hapter Section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41B6D3-DA7C-4A08-9F6A-94BB62C22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1" y="648000"/>
            <a:ext cx="3240000" cy="779450"/>
          </a:xfrm>
          <a:prstGeom prst="rect">
            <a:avLst/>
          </a:prstGeom>
        </p:spPr>
        <p:txBody>
          <a:bodyPr anchor="b"/>
          <a:lstStyle>
            <a:lvl1pPr algn="l">
              <a:defRPr sz="2625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2" y="1512000"/>
            <a:ext cx="3240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4A89C-09A9-4442-986D-01F3FC919E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e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217" y="2041257"/>
            <a:ext cx="6014375" cy="520274"/>
          </a:xfrm>
        </p:spPr>
        <p:txBody>
          <a:bodyPr/>
          <a:lstStyle>
            <a:lvl1pPr algn="ctr"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1531"/>
            <a:ext cx="7886700" cy="286129"/>
          </a:xfrm>
        </p:spPr>
        <p:txBody>
          <a:bodyPr/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  <a:lvl2pPr marL="3429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2pPr>
            <a:lvl3pPr marL="6858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3pPr>
            <a:lvl4pPr marL="10287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4pPr>
            <a:lvl5pPr marL="1371600" indent="0" algn="ctr">
              <a:buNone/>
              <a:defRPr sz="1500" b="0" i="0">
                <a:latin typeface="Rockwell Nova Light" charset="0"/>
                <a:ea typeface="Rockwell Nova Light" charset="0"/>
                <a:cs typeface="Rockwell Nov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1AB2CB-40CF-4F5D-B7ED-DB4E49B4C6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3E04-D54A-4E67-BF97-F6D34BE822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4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F9627-3A80-4168-8F33-3A483110E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472440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73" r:id="rId1"/>
    <p:sldLayoutId id="2147488274" r:id="rId2"/>
    <p:sldLayoutId id="2147488275" r:id="rId3"/>
    <p:sldLayoutId id="2147488276" r:id="rId4"/>
    <p:sldLayoutId id="2147488277" r:id="rId5"/>
    <p:sldLayoutId id="2147488278" r:id="rId6"/>
    <p:sldLayoutId id="2147488279" r:id="rId7"/>
    <p:sldLayoutId id="2147488280" r:id="rId8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0" y="234000"/>
            <a:ext cx="6014375" cy="52027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026000"/>
            <a:ext cx="7886700" cy="34431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3"/>
                </a:solidFill>
              </a:defRPr>
            </a:lvl1pPr>
          </a:lstStyle>
          <a:p>
            <a:fld id="{9B300B1C-C1E4-8748-BE64-222004E908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46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5" r:id="rId1"/>
    <p:sldLayoutId id="2147488296" r:id="rId2"/>
    <p:sldLayoutId id="2147488297" r:id="rId3"/>
    <p:sldLayoutId id="2147488298" r:id="rId4"/>
    <p:sldLayoutId id="2147488299" r:id="rId5"/>
    <p:sldLayoutId id="2147488300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b="0" i="0" kern="1200">
          <a:solidFill>
            <a:srgbClr val="5F2167"/>
          </a:solidFill>
          <a:latin typeface="Rockwell Nova Light" charset="0"/>
          <a:ea typeface="Rockwell Nova Light" charset="0"/>
          <a:cs typeface="Rockwell Nova Ligh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.AppleSystemUIFont" charset="-12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.AppleSystemUIFont" charset="-12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384379A-2636-4A76-8411-0A2CDDE910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33363"/>
            <a:ext cx="60150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A14C8BF-E0A8-441A-ABBE-A8E62E60AF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025525"/>
            <a:ext cx="78867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8A861-2444-4634-AC15-1FA3DDAEC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6688C889-E812-46AE-B072-DDB128C6D1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6">
            <a:extLst>
              <a:ext uri="{FF2B5EF4-FFF2-40B4-BE49-F238E27FC236}">
                <a16:creationId xmlns:a16="http://schemas.microsoft.com/office/drawing/2014/main" id="{89124F2F-6A14-4BE4-A092-9FA1E1C455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385763"/>
            <a:ext cx="137477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237" r:id="rId1"/>
    <p:sldLayoutId id="2147488238" r:id="rId2"/>
    <p:sldLayoutId id="2147488239" r:id="rId3"/>
    <p:sldLayoutId id="2147488240" r:id="rId4"/>
    <p:sldLayoutId id="2147488241" r:id="rId5"/>
    <p:sldLayoutId id="2147488242" r:id="rId6"/>
    <p:sldLayoutId id="2147488281" r:id="rId7"/>
    <p:sldLayoutId id="2147488282" r:id="rId8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kern="1200">
          <a:solidFill>
            <a:srgbClr val="5F2167"/>
          </a:solidFill>
          <a:latin typeface="Rockwell Nova Light" charset="0"/>
          <a:ea typeface="Rockwell Nova Light" charset="0"/>
          <a:cs typeface="Rockwell Nova Light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F2167"/>
          </a:solidFill>
          <a:latin typeface="Rockwell Nova Light"/>
          <a:ea typeface="Rockwell Nova Light"/>
          <a:cs typeface="Rockwell Nova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F2167"/>
          </a:solidFill>
          <a:latin typeface="Rockwell Nova Light"/>
          <a:ea typeface="Rockwell Nova Light"/>
          <a:cs typeface="Rockwell Nova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F2167"/>
          </a:solidFill>
          <a:latin typeface="Rockwell Nova Light"/>
          <a:ea typeface="Rockwell Nova Light"/>
          <a:cs typeface="Rockwell Nova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F2167"/>
          </a:solidFill>
          <a:latin typeface="Rockwell Nova Light"/>
          <a:ea typeface="Rockwell Nova Light"/>
          <a:cs typeface="Rockwell Nova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F2167"/>
          </a:solidFill>
          <a:latin typeface="Rockwell Nova Light"/>
          <a:ea typeface="Rockwell Nova Light"/>
          <a:cs typeface="Rockwell Nova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F2167"/>
          </a:solidFill>
          <a:latin typeface="Rockwell Nova Light"/>
          <a:ea typeface="Rockwell Nova Light"/>
          <a:cs typeface="Rockwell Nova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F2167"/>
          </a:solidFill>
          <a:latin typeface="Rockwell Nova Light"/>
          <a:ea typeface="Rockwell Nova Light"/>
          <a:cs typeface="Rockwell Nova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F2167"/>
          </a:solidFill>
          <a:latin typeface="Rockwell Nova Light"/>
          <a:ea typeface="Rockwell Nova Light"/>
          <a:cs typeface="Rockwell Nova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38ACE2DB-17C3-4CF8-9EB5-5E0064125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33363"/>
            <a:ext cx="60134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4430D46C-2996-4C63-A292-2AE147ED1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25525"/>
            <a:ext cx="78867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CB546-2DD3-4B4C-8715-4DED5FBDC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3F8F1970-5BCF-44E1-AD1E-86B483BC1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43" r:id="rId1"/>
    <p:sldLayoutId id="2147488244" r:id="rId2"/>
    <p:sldLayoutId id="2147488245" r:id="rId3"/>
    <p:sldLayoutId id="2147488246" r:id="rId4"/>
    <p:sldLayoutId id="2147488247" r:id="rId5"/>
    <p:sldLayoutId id="2147488248" r:id="rId6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kern="1200">
          <a:solidFill>
            <a:srgbClr val="5F2167"/>
          </a:solidFill>
          <a:latin typeface="Rockwell Nova Light" charset="0"/>
          <a:ea typeface="Rockwell Nova Light" charset="0"/>
          <a:cs typeface="Rockwell Nova Light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A7A3DFED-41DA-4CA7-B300-21515F05FC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>
            <a:extLst>
              <a:ext uri="{FF2B5EF4-FFF2-40B4-BE49-F238E27FC236}">
                <a16:creationId xmlns:a16="http://schemas.microsoft.com/office/drawing/2014/main" id="{2C69A889-DF65-4E0D-A666-571A83913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33363"/>
            <a:ext cx="60134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Text Placeholder 2">
            <a:extLst>
              <a:ext uri="{FF2B5EF4-FFF2-40B4-BE49-F238E27FC236}">
                <a16:creationId xmlns:a16="http://schemas.microsoft.com/office/drawing/2014/main" id="{8A7A37CA-5E87-4697-B8F7-E4E8E0B0C7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25525"/>
            <a:ext cx="78867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0AE57-3C10-414E-B5FA-3BF06E713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FEBAB592-CE29-4C5E-A707-625EA4A54A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49" r:id="rId1"/>
    <p:sldLayoutId id="2147488250" r:id="rId2"/>
    <p:sldLayoutId id="2147488251" r:id="rId3"/>
    <p:sldLayoutId id="2147488252" r:id="rId4"/>
    <p:sldLayoutId id="2147488253" r:id="rId5"/>
    <p:sldLayoutId id="2147488254" r:id="rId6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kern="1200">
          <a:solidFill>
            <a:srgbClr val="5F2167"/>
          </a:solidFill>
          <a:latin typeface="Rockwell Nova Light" charset="0"/>
          <a:ea typeface="Rockwell Nova Light" charset="0"/>
          <a:cs typeface="Rockwell Nova Light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4065D-AFB3-4B55-8156-E42C767DE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24400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3" r:id="rId1"/>
    <p:sldLayoutId id="2147488284" r:id="rId2"/>
    <p:sldLayoutId id="2147488285" r:id="rId3"/>
    <p:sldLayoutId id="2147488286" r:id="rId4"/>
    <p:sldLayoutId id="2147488287" r:id="rId5"/>
    <p:sldLayoutId id="2147488288" r:id="rId6"/>
    <p:sldLayoutId id="2147488289" r:id="rId7"/>
    <p:sldLayoutId id="2147488290" r:id="rId8"/>
    <p:sldLayoutId id="2147488291" r:id="rId9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C3B8C4D3-C276-4012-AA64-D890D7689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0238" y="1546225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92" r:id="rId1"/>
    <p:sldLayoutId id="2147488293" r:id="rId2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kern="1200">
          <a:solidFill>
            <a:schemeClr val="bg1"/>
          </a:solidFill>
          <a:latin typeface="Rockwell Nova Light" charset="0"/>
          <a:ea typeface="Rockwell Nova Light" charset="0"/>
          <a:cs typeface="Rockwell Nova Light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1E734AA3-DDB8-4F01-B6F4-C510C4A33C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>
            <a:extLst>
              <a:ext uri="{FF2B5EF4-FFF2-40B4-BE49-F238E27FC236}">
                <a16:creationId xmlns:a16="http://schemas.microsoft.com/office/drawing/2014/main" id="{C990F2C8-75AC-4357-9789-F0282C82C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33363"/>
            <a:ext cx="60134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2" name="Text Placeholder 2">
            <a:extLst>
              <a:ext uri="{FF2B5EF4-FFF2-40B4-BE49-F238E27FC236}">
                <a16:creationId xmlns:a16="http://schemas.microsoft.com/office/drawing/2014/main" id="{1B936452-B454-4BB6-AECC-74B66043B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25525"/>
            <a:ext cx="78867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4776F-AE8F-40C8-83AD-09BF162E8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20F594ED-4833-4348-9D6F-834A211A8C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5" r:id="rId1"/>
    <p:sldLayoutId id="2147488256" r:id="rId2"/>
    <p:sldLayoutId id="2147488257" r:id="rId3"/>
    <p:sldLayoutId id="2147488258" r:id="rId4"/>
    <p:sldLayoutId id="2147488259" r:id="rId5"/>
    <p:sldLayoutId id="2147488260" r:id="rId6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kern="1200">
          <a:solidFill>
            <a:srgbClr val="5F2167"/>
          </a:solidFill>
          <a:latin typeface="Rockwell Nova Light" charset="0"/>
          <a:ea typeface="Rockwell Nova Light" charset="0"/>
          <a:cs typeface="Rockwell Nova Light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4C4BE286-45F2-4030-A09C-7CB1EA3497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>
            <a:extLst>
              <a:ext uri="{FF2B5EF4-FFF2-40B4-BE49-F238E27FC236}">
                <a16:creationId xmlns:a16="http://schemas.microsoft.com/office/drawing/2014/main" id="{49A5F821-07BD-4764-83B3-D517C3920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33363"/>
            <a:ext cx="60134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>
            <a:extLst>
              <a:ext uri="{FF2B5EF4-FFF2-40B4-BE49-F238E27FC236}">
                <a16:creationId xmlns:a16="http://schemas.microsoft.com/office/drawing/2014/main" id="{EAE819EE-73BE-4B5C-965D-E32F12E76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25525"/>
            <a:ext cx="78867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2CA4C-5FC3-40B7-B7E0-FCCFDE7E7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76DEFED9-4959-4BC4-A835-687D5AE941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61" r:id="rId1"/>
    <p:sldLayoutId id="2147488262" r:id="rId2"/>
    <p:sldLayoutId id="2147488263" r:id="rId3"/>
    <p:sldLayoutId id="2147488264" r:id="rId4"/>
    <p:sldLayoutId id="2147488265" r:id="rId5"/>
    <p:sldLayoutId id="2147488266" r:id="rId6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kern="1200">
          <a:solidFill>
            <a:srgbClr val="5F2167"/>
          </a:solidFill>
          <a:latin typeface="Rockwell Nova Light" charset="0"/>
          <a:ea typeface="Rockwell Nova Light" charset="0"/>
          <a:cs typeface="Rockwell Nova Light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94C04D05-3485-4317-92EC-40669B54E3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Placeholder 1">
            <a:extLst>
              <a:ext uri="{FF2B5EF4-FFF2-40B4-BE49-F238E27FC236}">
                <a16:creationId xmlns:a16="http://schemas.microsoft.com/office/drawing/2014/main" id="{DF7C7D00-14C4-42BF-A6FB-DCA011DA1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33363"/>
            <a:ext cx="60134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20" name="Text Placeholder 2">
            <a:extLst>
              <a:ext uri="{FF2B5EF4-FFF2-40B4-BE49-F238E27FC236}">
                <a16:creationId xmlns:a16="http://schemas.microsoft.com/office/drawing/2014/main" id="{09E70F2D-F1F5-4E42-87A5-5ACB8D9F6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25525"/>
            <a:ext cx="78867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04437-4984-48F7-9EEB-9C35164B1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F81E4D53-E555-44A0-9DEC-8BFED14E94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67" r:id="rId1"/>
    <p:sldLayoutId id="2147488268" r:id="rId2"/>
    <p:sldLayoutId id="2147488269" r:id="rId3"/>
    <p:sldLayoutId id="2147488270" r:id="rId4"/>
    <p:sldLayoutId id="2147488271" r:id="rId5"/>
    <p:sldLayoutId id="2147488272" r:id="rId6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kern="1200">
          <a:solidFill>
            <a:srgbClr val="5F2167"/>
          </a:solidFill>
          <a:latin typeface="Rockwell Nova Light" charset="0"/>
          <a:ea typeface="Rockwell Nova Light" charset="0"/>
          <a:cs typeface="Rockwell Nova Light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ea typeface="Rockwell Nova Light" panose="02060303020205020403" pitchFamily="18" charset="0"/>
          <a:cs typeface="Rockwell Nova Light" panose="020603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5F2167"/>
          </a:solidFill>
          <a:latin typeface="Rockwell Nova Light" panose="02060303020205020403" pitchFamily="18" charset="0"/>
          <a:cs typeface="Rockwell Nova Light" panose="020603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.AppleSystemUIFont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IanWCampbel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43.emf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cid:image001.png@01D4695F.5834C55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re.ukri.org/knowledge-exchange/knowledge-exchange-framewor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png"/><Relationship Id="rId4" Type="http://schemas.openxmlformats.org/officeDocument/2006/relationships/image" Target="../media/image9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png"/><Relationship Id="rId5" Type="http://schemas.openxmlformats.org/officeDocument/2006/relationships/image" Target="../media/image82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10" Type="http://schemas.openxmlformats.org/officeDocument/2006/relationships/image" Target="../media/image35.png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3149BF-A951-FA46-8F0D-793F227F7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2303463"/>
            <a:ext cx="5527526" cy="61595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GB" dirty="0"/>
              <a:t>What the Industrial Strategy means to the academic community</a:t>
            </a:r>
            <a:endParaRPr lang="en-US" dirty="0"/>
          </a:p>
        </p:txBody>
      </p:sp>
      <p:sp>
        <p:nvSpPr>
          <p:cNvPr id="33795" name="Subtitle 2">
            <a:extLst>
              <a:ext uri="{FF2B5EF4-FFF2-40B4-BE49-F238E27FC236}">
                <a16:creationId xmlns:a16="http://schemas.microsoft.com/office/drawing/2014/main" id="{77BAD715-5C16-4DB2-8226-DE193734F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349625"/>
            <a:ext cx="3887788" cy="9509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Ian Campbell</a:t>
            </a:r>
            <a:br>
              <a:rPr lang="en-US" altLang="en-US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</a:br>
            <a:r>
              <a:rPr lang="en-US" altLang="en-US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Interim Executive Chair</a:t>
            </a:r>
            <a:br>
              <a:rPr lang="en-US" altLang="en-US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</a:br>
            <a:r>
              <a:rPr lang="en-US" altLang="en-US" b="1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  <a:hlinkClick r:id="rId3"/>
              </a:rPr>
              <a:t>@</a:t>
            </a:r>
            <a:r>
              <a:rPr lang="en-US" altLang="en-US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  <a:hlinkClick r:id="rId3"/>
              </a:rPr>
              <a:t>IanWCampbell</a:t>
            </a:r>
            <a:endParaRPr lang="en-US" altLang="en-US">
              <a:latin typeface="Rockwell Nova Light" panose="02060303020205020403" pitchFamily="18" charset="0"/>
              <a:ea typeface="Rockwell Nova Light" panose="02060303020205020403" pitchFamily="18" charset="0"/>
              <a:cs typeface="Rockwell Nova Light" panose="02060303020205020403" pitchFamily="18" charset="0"/>
            </a:endParaRPr>
          </a:p>
          <a:p>
            <a:pPr>
              <a:lnSpc>
                <a:spcPct val="100000"/>
              </a:lnSpc>
            </a:pPr>
            <a:endParaRPr lang="en-US" altLang="en-US">
              <a:latin typeface="Rockwell Nova Light" panose="02060303020205020403" pitchFamily="18" charset="0"/>
              <a:ea typeface="Rockwell Nova Light" panose="02060303020205020403" pitchFamily="18" charset="0"/>
              <a:cs typeface="Rockwell Nova Light" panose="020603030202050204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82795EF-AFEA-3147-A716-95498F8FE6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26"/>
            <a:ext cx="9138579" cy="514197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1825355"/>
            <a:ext cx="3006720" cy="3318144"/>
          </a:xfrm>
        </p:spPr>
        <p:txBody>
          <a:bodyPr lIns="0" tIns="180000" rIns="0" bIns="0" anchor="t">
            <a:noAutofit/>
          </a:bodyPr>
          <a:lstStyle/>
          <a:p>
            <a:endParaRPr lang="en-US" sz="13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32" y="1811175"/>
            <a:ext cx="6014375" cy="520274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Grand Challenge: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rgbClr val="A22B57"/>
                </a:solidFill>
              </a:rPr>
              <a:t>Ageing society</a:t>
            </a:r>
            <a:endParaRPr lang="en-US" sz="3200" dirty="0">
              <a:solidFill>
                <a:srgbClr val="A22B57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24726-E04C-C64A-8C7E-18BBA3ED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2A5AB-57B6-0941-B660-4300929E3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" y="37483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84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82795EF-AFEA-3147-A716-95498F8FE6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" y="1525"/>
            <a:ext cx="9138579" cy="514197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1825355"/>
            <a:ext cx="3006720" cy="3318144"/>
          </a:xfrm>
        </p:spPr>
        <p:txBody>
          <a:bodyPr lIns="0" tIns="18000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3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32" y="1825354"/>
            <a:ext cx="6014375" cy="520274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Grand Challenge: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rgbClr val="409028"/>
                </a:solidFill>
              </a:rPr>
              <a:t>Clean growth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24726-E04C-C64A-8C7E-18BBA3ED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99013F-7E25-CF42-AAE5-7582FD531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9" y="374829"/>
            <a:ext cx="792001" cy="7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82795EF-AFEA-3147-A716-95498F8FE6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" y="762"/>
            <a:ext cx="9138577" cy="514197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1825355"/>
            <a:ext cx="2619858" cy="3318144"/>
          </a:xfrm>
        </p:spPr>
        <p:txBody>
          <a:bodyPr lIns="0" tIns="18000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3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6643" y="1825355"/>
            <a:ext cx="6014375" cy="520274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Grand Challenge: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rgbClr val="EB5B29"/>
                </a:solidFill>
              </a:rPr>
              <a:t>Future of mobility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24726-E04C-C64A-8C7E-18BBA3ED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DA07FD-6882-7B4E-BC27-572B97FC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43" y="374829"/>
            <a:ext cx="792943" cy="7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2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9">
            <a:extLst>
              <a:ext uri="{FF2B5EF4-FFF2-40B4-BE49-F238E27FC236}">
                <a16:creationId xmlns:a16="http://schemas.microsoft.com/office/drawing/2014/main" id="{6154C6FA-AD1F-4DAE-9840-73CE386AB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3169"/>
            <a:ext cx="9434064" cy="53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6">
            <a:extLst>
              <a:ext uri="{FF2B5EF4-FFF2-40B4-BE49-F238E27FC236}">
                <a16:creationId xmlns:a16="http://schemas.microsoft.com/office/drawing/2014/main" id="{AB27EC04-87FB-43FF-A0BA-848AB1D6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2" y="843582"/>
            <a:ext cx="6957526" cy="35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882B-9349-7448-8E63-523C9C68D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EAE114-163E-494E-BDD5-30891C2C13DC}" type="slidenum">
              <a:rPr lang="en-US">
                <a:solidFill>
                  <a:srgbClr val="4C6172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dirty="0">
              <a:solidFill>
                <a:srgbClr val="4C617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205" name="Rectangle 6">
            <a:extLst>
              <a:ext uri="{FF2B5EF4-FFF2-40B4-BE49-F238E27FC236}">
                <a16:creationId xmlns:a16="http://schemas.microsoft.com/office/drawing/2014/main" id="{ACDED828-E8D6-4AC3-88D3-C90DD13DC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2" y="1491630"/>
            <a:ext cx="20118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EFFFF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rPr>
              <a:t>Ageing society</a:t>
            </a:r>
          </a:p>
        </p:txBody>
      </p:sp>
      <p:sp>
        <p:nvSpPr>
          <p:cNvPr id="51206" name="Rectangle 8">
            <a:extLst>
              <a:ext uri="{FF2B5EF4-FFF2-40B4-BE49-F238E27FC236}">
                <a16:creationId xmlns:a16="http://schemas.microsoft.com/office/drawing/2014/main" id="{F03AE003-197B-4988-97F6-85A9719E4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105" y="1491630"/>
            <a:ext cx="2670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EFFFF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rPr>
              <a:t>Future of mobility </a:t>
            </a:r>
          </a:p>
        </p:txBody>
      </p:sp>
      <p:sp>
        <p:nvSpPr>
          <p:cNvPr id="27" name="Title 10">
            <a:extLst>
              <a:ext uri="{FF2B5EF4-FFF2-40B4-BE49-F238E27FC236}">
                <a16:creationId xmlns:a16="http://schemas.microsoft.com/office/drawing/2014/main" id="{550FC36B-58A8-A547-A699-132722930956}"/>
              </a:ext>
            </a:extLst>
          </p:cNvPr>
          <p:cNvSpPr txBox="1">
            <a:spLocks/>
          </p:cNvSpPr>
          <p:nvPr/>
        </p:nvSpPr>
        <p:spPr>
          <a:xfrm>
            <a:off x="468313" y="293688"/>
            <a:ext cx="4899025" cy="468312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b="0" i="0" kern="1200">
                <a:solidFill>
                  <a:srgbClr val="5F2167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1E1348"/>
                </a:solidFill>
              </a:rPr>
              <a:t>ISCF challenges</a:t>
            </a:r>
            <a:endParaRPr lang="en-US" b="1" dirty="0">
              <a:solidFill>
                <a:srgbClr val="1E1348"/>
              </a:solidFill>
            </a:endParaRPr>
          </a:p>
        </p:txBody>
      </p:sp>
      <p:pic>
        <p:nvPicPr>
          <p:cNvPr id="51209" name="Picture 5">
            <a:extLst>
              <a:ext uri="{FF2B5EF4-FFF2-40B4-BE49-F238E27FC236}">
                <a16:creationId xmlns:a16="http://schemas.microsoft.com/office/drawing/2014/main" id="{AFFB06AB-089D-455D-A050-4F8981EA6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2"/>
          <a:stretch>
            <a:fillRect/>
          </a:stretch>
        </p:blipFill>
        <p:spPr bwMode="auto">
          <a:xfrm>
            <a:off x="-180975" y="4235450"/>
            <a:ext cx="27781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5BB5F9C-FFC7-1641-85CB-E68A99F027A9}"/>
              </a:ext>
            </a:extLst>
          </p:cNvPr>
          <p:cNvSpPr/>
          <p:nvPr/>
        </p:nvSpPr>
        <p:spPr>
          <a:xfrm>
            <a:off x="3048000" y="-1588"/>
            <a:ext cx="3048000" cy="514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EFFFF"/>
              </a:solidFill>
            </a:endParaRPr>
          </a:p>
        </p:txBody>
      </p:sp>
      <p:sp>
        <p:nvSpPr>
          <p:cNvPr id="51211" name="Rectangle 5">
            <a:extLst>
              <a:ext uri="{FF2B5EF4-FFF2-40B4-BE49-F238E27FC236}">
                <a16:creationId xmlns:a16="http://schemas.microsoft.com/office/drawing/2014/main" id="{8E565C1C-FFE0-4979-8A54-7BEF48D9F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491630"/>
            <a:ext cx="2973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EFFFF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rPr>
              <a:t>AI &amp; Data Economy</a:t>
            </a:r>
          </a:p>
        </p:txBody>
      </p:sp>
      <p:sp>
        <p:nvSpPr>
          <p:cNvPr id="51212" name="Rectangle 14">
            <a:extLst>
              <a:ext uri="{FF2B5EF4-FFF2-40B4-BE49-F238E27FC236}">
                <a16:creationId xmlns:a16="http://schemas.microsoft.com/office/drawing/2014/main" id="{8C04C903-C543-43ED-B5F4-76182477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292" y="2067694"/>
            <a:ext cx="2044700" cy="207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US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Satellites and</a:t>
            </a:r>
            <a:br>
              <a:rPr lang="en-US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</a:br>
            <a:r>
              <a:rPr lang="en-US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space technology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Audience of the future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Quantum technology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Next generation services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Made smarter</a:t>
            </a:r>
            <a:endParaRPr lang="en-US" altLang="en-US" sz="1400" b="1" dirty="0">
              <a:solidFill>
                <a:srgbClr val="FEFFFF"/>
              </a:solidFill>
              <a:latin typeface="Calibri Light" panose="020F0302020204030204" pitchFamily="34" charset="0"/>
              <a:ea typeface="Rockwell Nova Light" panose="02060303020205020403" pitchFamily="18" charset="0"/>
              <a:cs typeface="Calibri Light" panose="020F0302020204030204" pitchFamily="34" charset="0"/>
            </a:endParaRPr>
          </a:p>
        </p:txBody>
      </p:sp>
      <p:sp>
        <p:nvSpPr>
          <p:cNvPr id="51214" name="Rectangle 28">
            <a:extLst>
              <a:ext uri="{FF2B5EF4-FFF2-40B4-BE49-F238E27FC236}">
                <a16:creationId xmlns:a16="http://schemas.microsoft.com/office/drawing/2014/main" id="{2FEA43ED-5931-4CC8-B917-2B21154F6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2076365"/>
            <a:ext cx="2260362" cy="213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US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Medicines manufacturing technologies</a:t>
            </a:r>
          </a:p>
          <a:p>
            <a:pPr algn="ctr">
              <a:spcAft>
                <a:spcPts val="500"/>
              </a:spcAft>
              <a:buFont typeface=".AppleSystemUIFont"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Data to early diagnosis</a:t>
            </a:r>
            <a:b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</a:b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and precision medicine</a:t>
            </a:r>
          </a:p>
          <a:p>
            <a:pPr algn="ctr">
              <a:spcAft>
                <a:spcPts val="500"/>
              </a:spcAft>
              <a:buFont typeface=".AppleSystemUIFont"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Healthy ageing</a:t>
            </a:r>
            <a:endParaRPr lang="en-US" altLang="en-US" sz="1600" b="1" dirty="0">
              <a:solidFill>
                <a:schemeClr val="bg1"/>
              </a:solidFill>
              <a:latin typeface="Calibri Light" panose="020F0302020204030204" pitchFamily="34" charset="0"/>
              <a:ea typeface="Rockwell Nova Light" panose="02060303020205020403" pitchFamily="18" charset="0"/>
              <a:cs typeface="Calibri Light" panose="020F030202020403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Accelerating detection of disease</a:t>
            </a:r>
            <a:endParaRPr lang="en-US" altLang="en-US" sz="1200" b="1" dirty="0">
              <a:solidFill>
                <a:schemeClr val="bg1"/>
              </a:solidFill>
              <a:latin typeface="Calibri Light" panose="020F0302020204030204" pitchFamily="34" charset="0"/>
              <a:ea typeface="Rockwell Nova Light" panose="02060303020205020403" pitchFamily="18" charset="0"/>
              <a:cs typeface="Calibri Light" panose="020F0302020204030204" pitchFamily="34" charset="0"/>
            </a:endParaRPr>
          </a:p>
        </p:txBody>
      </p:sp>
      <p:sp>
        <p:nvSpPr>
          <p:cNvPr id="51215" name="Rectangle 32">
            <a:extLst>
              <a:ext uri="{FF2B5EF4-FFF2-40B4-BE49-F238E27FC236}">
                <a16:creationId xmlns:a16="http://schemas.microsoft.com/office/drawing/2014/main" id="{F99F4857-1AB6-487D-94ED-BE1255DED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992" y="1851670"/>
            <a:ext cx="2536705" cy="26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Self-driving vehicles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Batteries for clean and</a:t>
            </a:r>
            <a:b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</a:b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flexible energy storage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Manufacturing &amp; materials</a:t>
            </a:r>
            <a:b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</a:b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of the future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Robots for a safer world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rgbClr val="FEFFFF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Driving the electric revolution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Future of flight </a:t>
            </a:r>
            <a:endParaRPr lang="en-GB" altLang="en-US" sz="1400" b="1" dirty="0">
              <a:solidFill>
                <a:schemeClr val="bg1"/>
              </a:solidFill>
              <a:latin typeface="Calibri Light" panose="020F0302020204030204" pitchFamily="34" charset="0"/>
              <a:ea typeface="Rockwell Nova Light" panose="02060303020205020403" pitchFamily="18" charset="0"/>
              <a:cs typeface="Calibri Light" panose="020F0302020204030204" pitchFamily="34" charset="0"/>
            </a:endParaRPr>
          </a:p>
        </p:txBody>
      </p:sp>
      <p:pic>
        <p:nvPicPr>
          <p:cNvPr id="51217" name="Picture 1">
            <a:extLst>
              <a:ext uri="{FF2B5EF4-FFF2-40B4-BE49-F238E27FC236}">
                <a16:creationId xmlns:a16="http://schemas.microsoft.com/office/drawing/2014/main" id="{4B79D896-4924-4523-B026-F876CCD7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7" y="843583"/>
            <a:ext cx="2212975" cy="35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9" name="Rectangle 8">
            <a:extLst>
              <a:ext uri="{FF2B5EF4-FFF2-40B4-BE49-F238E27FC236}">
                <a16:creationId xmlns:a16="http://schemas.microsoft.com/office/drawing/2014/main" id="{9B017CAE-F144-48B1-8F34-834841AF4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361" y="1491630"/>
            <a:ext cx="2670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>
                <a:solidFill>
                  <a:schemeClr val="bg1"/>
                </a:solidFill>
                <a:latin typeface="Rockwell Nova Light" panose="02060303020205020403" pitchFamily="18" charset="0"/>
              </a:rPr>
              <a:t>Clean growth</a:t>
            </a:r>
          </a:p>
        </p:txBody>
      </p:sp>
      <p:sp>
        <p:nvSpPr>
          <p:cNvPr id="51220" name="Rectangle 32">
            <a:extLst>
              <a:ext uri="{FF2B5EF4-FFF2-40B4-BE49-F238E27FC236}">
                <a16:creationId xmlns:a16="http://schemas.microsoft.com/office/drawing/2014/main" id="{F4985015-FDA3-4D36-ABE1-683E2E249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2" y="2067694"/>
            <a:ext cx="2165350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Energy revolution</a:t>
            </a:r>
          </a:p>
          <a:p>
            <a:pPr algn="ctr">
              <a:spcAft>
                <a:spcPts val="50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Transforming construction</a:t>
            </a:r>
          </a:p>
          <a:p>
            <a:pPr algn="ctr">
              <a:spcAft>
                <a:spcPts val="50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Transforming food production</a:t>
            </a:r>
          </a:p>
          <a:p>
            <a:pPr algn="ctr">
              <a:spcAft>
                <a:spcPts val="50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Smart sustainable plastic packaging</a:t>
            </a:r>
            <a:endParaRPr lang="en-GB" altLang="en-US" sz="1100" b="1" dirty="0">
              <a:solidFill>
                <a:schemeClr val="bg1"/>
              </a:solidFill>
              <a:latin typeface="Calibri Light" panose="020F0302020204030204" pitchFamily="34" charset="0"/>
              <a:ea typeface="Rockwell Nova Light" panose="02060303020205020403" pitchFamily="18" charset="0"/>
              <a:cs typeface="Calibri Light" panose="020F03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BD6C18-DDA5-41D9-A10A-E2807B565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52" y="771550"/>
            <a:ext cx="820504" cy="820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27C2B5-813F-4CA5-9FDE-A64E0407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4074" y="771550"/>
            <a:ext cx="785838" cy="756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5ACA08-5C22-4240-8AF4-3385FC741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1506" y="771550"/>
            <a:ext cx="824670" cy="824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D44214-AB7D-4077-A197-37AA9DDD2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9504" y="771550"/>
            <a:ext cx="810928" cy="8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71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5">
            <a:extLst>
              <a:ext uri="{FF2B5EF4-FFF2-40B4-BE49-F238E27FC236}">
                <a16:creationId xmlns:a16="http://schemas.microsoft.com/office/drawing/2014/main" id="{EFF4B6D2-DADB-4D8D-A749-C12CC3E7B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666995"/>
            <a:ext cx="6015038" cy="520700"/>
          </a:xfrm>
        </p:spPr>
        <p:txBody>
          <a:bodyPr/>
          <a:lstStyle/>
          <a:p>
            <a:r>
              <a:rPr lang="en-GB" altLang="en-US" dirty="0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The Research and Innovation Landscape</a:t>
            </a:r>
            <a:br>
              <a:rPr lang="en-GB" altLang="en-US" dirty="0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</a:br>
            <a:r>
              <a:rPr lang="en-GB" altLang="en-US" sz="1800" dirty="0"/>
              <a:t>Academic motivations for engaging in collaboration with business </a:t>
            </a:r>
            <a:r>
              <a:rPr lang="en-GB" altLang="en-US" sz="1600" i="1" dirty="0"/>
              <a:t>(Dowling Review, 2015)</a:t>
            </a:r>
            <a:br>
              <a:rPr lang="en-GB" altLang="en-US" sz="1600" i="1" dirty="0"/>
            </a:br>
            <a:endParaRPr lang="en-GB" altLang="en-US" dirty="0">
              <a:latin typeface="Rockwell Nova Light" panose="02060303020205020403" pitchFamily="18" charset="0"/>
              <a:ea typeface="Rockwell Nova Light" panose="02060303020205020403" pitchFamily="18" charset="0"/>
              <a:cs typeface="Rockwell Nova Light" panose="02060303020205020403" pitchFamily="18" charset="0"/>
            </a:endParaRPr>
          </a:p>
        </p:txBody>
      </p:sp>
      <p:sp>
        <p:nvSpPr>
          <p:cNvPr id="61444" name="Content Placeholder 12">
            <a:extLst>
              <a:ext uri="{FF2B5EF4-FFF2-40B4-BE49-F238E27FC236}">
                <a16:creationId xmlns:a16="http://schemas.microsoft.com/office/drawing/2014/main" id="{650166F9-B95D-43D1-8F43-51565508D5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574C7-9BC6-4C06-B8B0-168C1336A5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52ADC8-4901-4333-BFA4-53E1BDF9B44D}" type="slidenum">
              <a:rPr lang="en-US" sz="1050" smtClean="0"/>
              <a:pPr>
                <a:defRPr/>
              </a:pPr>
              <a:t>14</a:t>
            </a:fld>
            <a:endParaRPr lang="en-US" sz="1050" dirty="0"/>
          </a:p>
        </p:txBody>
      </p:sp>
      <p:pic>
        <p:nvPicPr>
          <p:cNvPr id="61445" name="Picture 3">
            <a:extLst>
              <a:ext uri="{FF2B5EF4-FFF2-40B4-BE49-F238E27FC236}">
                <a16:creationId xmlns:a16="http://schemas.microsoft.com/office/drawing/2014/main" id="{61603192-DC73-4C25-8E3F-0F4DEDE6A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66" y="1878968"/>
            <a:ext cx="25431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>
            <a:extLst>
              <a:ext uri="{FF2B5EF4-FFF2-40B4-BE49-F238E27FC236}">
                <a16:creationId xmlns:a16="http://schemas.microsoft.com/office/drawing/2014/main" id="{3B5B5CDB-92B0-4F54-BD3E-2BA328F99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800" y="4361409"/>
            <a:ext cx="3241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“increase employability”</a:t>
            </a:r>
          </a:p>
        </p:txBody>
      </p:sp>
      <p:sp>
        <p:nvSpPr>
          <p:cNvPr id="61447" name="TextBox 10">
            <a:extLst>
              <a:ext uri="{FF2B5EF4-FFF2-40B4-BE49-F238E27FC236}">
                <a16:creationId xmlns:a16="http://schemas.microsoft.com/office/drawing/2014/main" id="{3C935457-307D-45A0-8B3A-9D7534853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2033588"/>
            <a:ext cx="3240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822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funding for research”</a:t>
            </a:r>
          </a:p>
        </p:txBody>
      </p:sp>
      <p:sp>
        <p:nvSpPr>
          <p:cNvPr id="61448" name="TextBox 11">
            <a:extLst>
              <a:ext uri="{FF2B5EF4-FFF2-40B4-BE49-F238E27FC236}">
                <a16:creationId xmlns:a16="http://schemas.microsoft.com/office/drawing/2014/main" id="{B65516D7-3737-4D49-9464-4B30C403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532" y="2391770"/>
            <a:ext cx="3144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rgbClr val="8A79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“interesting problems”</a:t>
            </a:r>
          </a:p>
        </p:txBody>
      </p:sp>
      <p:sp>
        <p:nvSpPr>
          <p:cNvPr id="61449" name="TextBox 12">
            <a:extLst>
              <a:ext uri="{FF2B5EF4-FFF2-40B4-BE49-F238E27FC236}">
                <a16:creationId xmlns:a16="http://schemas.microsoft.com/office/drawing/2014/main" id="{735523B1-BF68-408E-A15A-D46CE90E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2813050"/>
            <a:ext cx="3630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rgbClr val="822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“research making a difference”</a:t>
            </a:r>
          </a:p>
        </p:txBody>
      </p:sp>
      <p:sp>
        <p:nvSpPr>
          <p:cNvPr id="61450" name="TextBox 13">
            <a:extLst>
              <a:ext uri="{FF2B5EF4-FFF2-40B4-BE49-F238E27FC236}">
                <a16:creationId xmlns:a16="http://schemas.microsoft.com/office/drawing/2014/main" id="{6B90366B-0D42-45C7-B8D6-13BAF21C7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900" y="3678238"/>
            <a:ext cx="3240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6861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“Industrial experience”</a:t>
            </a:r>
          </a:p>
        </p:txBody>
      </p:sp>
      <p:sp>
        <p:nvSpPr>
          <p:cNvPr id="61451" name="TextBox 14">
            <a:extLst>
              <a:ext uri="{FF2B5EF4-FFF2-40B4-BE49-F238E27FC236}">
                <a16:creationId xmlns:a16="http://schemas.microsoft.com/office/drawing/2014/main" id="{514D2647-7319-46DC-96F1-DA630298E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238" y="3995738"/>
            <a:ext cx="3240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822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“real-world problems”</a:t>
            </a:r>
          </a:p>
        </p:txBody>
      </p:sp>
      <p:sp>
        <p:nvSpPr>
          <p:cNvPr id="61452" name="TextBox 15">
            <a:extLst>
              <a:ext uri="{FF2B5EF4-FFF2-40B4-BE49-F238E27FC236}">
                <a16:creationId xmlns:a16="http://schemas.microsoft.com/office/drawing/2014/main" id="{9F758ADF-CA76-4FE2-8177-D77897C71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243" y="4342274"/>
            <a:ext cx="415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2167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“lab-scale to industrial-scale”</a:t>
            </a:r>
          </a:p>
        </p:txBody>
      </p:sp>
      <p:sp>
        <p:nvSpPr>
          <p:cNvPr id="61453" name="TextBox 16">
            <a:extLst>
              <a:ext uri="{FF2B5EF4-FFF2-40B4-BE49-F238E27FC236}">
                <a16:creationId xmlns:a16="http://schemas.microsoft.com/office/drawing/2014/main" id="{23CF3700-58AB-491B-9EAF-42BD0EAFB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18" y="1373591"/>
            <a:ext cx="22148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20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“access real data”</a:t>
            </a:r>
          </a:p>
        </p:txBody>
      </p:sp>
      <p:sp>
        <p:nvSpPr>
          <p:cNvPr id="61454" name="TextBox 17">
            <a:extLst>
              <a:ext uri="{FF2B5EF4-FFF2-40B4-BE49-F238E27FC236}">
                <a16:creationId xmlns:a16="http://schemas.microsoft.com/office/drawing/2014/main" id="{9B672C2F-DA40-4825-981D-14789A719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3241675"/>
            <a:ext cx="35581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rgbClr val="2167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“connect theory with practice”</a:t>
            </a:r>
          </a:p>
        </p:txBody>
      </p:sp>
      <p:sp>
        <p:nvSpPr>
          <p:cNvPr id="61455" name="TextBox 18">
            <a:extLst>
              <a:ext uri="{FF2B5EF4-FFF2-40B4-BE49-F238E27FC236}">
                <a16:creationId xmlns:a16="http://schemas.microsoft.com/office/drawing/2014/main" id="{7C4D3924-221F-4118-B183-D2F782499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0" y="4670662"/>
            <a:ext cx="2118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800" dirty="0">
                <a:solidFill>
                  <a:srgbClr val="822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“access networks”</a:t>
            </a:r>
          </a:p>
        </p:txBody>
      </p:sp>
      <p:sp>
        <p:nvSpPr>
          <p:cNvPr id="61456" name="TextBox 19">
            <a:extLst>
              <a:ext uri="{FF2B5EF4-FFF2-40B4-BE49-F238E27FC236}">
                <a16:creationId xmlns:a16="http://schemas.microsoft.com/office/drawing/2014/main" id="{D327C827-52F7-4DCC-B3D8-FB75631CB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577" y="1613742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2167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“gives work meaning and purpose”</a:t>
            </a:r>
          </a:p>
        </p:txBody>
      </p:sp>
      <p:sp>
        <p:nvSpPr>
          <p:cNvPr id="61457" name="TextBox 20">
            <a:extLst>
              <a:ext uri="{FF2B5EF4-FFF2-40B4-BE49-F238E27FC236}">
                <a16:creationId xmlns:a16="http://schemas.microsoft.com/office/drawing/2014/main" id="{2BCF539B-4293-46E3-BAD0-431FFC82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086" y="1612308"/>
            <a:ext cx="415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rgbClr val="2167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“experience the coal-face of industry”</a:t>
            </a:r>
          </a:p>
        </p:txBody>
      </p:sp>
      <p:sp>
        <p:nvSpPr>
          <p:cNvPr id="61458" name="TextBox 21">
            <a:extLst>
              <a:ext uri="{FF2B5EF4-FFF2-40B4-BE49-F238E27FC236}">
                <a16:creationId xmlns:a16="http://schemas.microsoft.com/office/drawing/2014/main" id="{684DA6CB-12BB-4994-BF33-448AACEB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910" y="1985534"/>
            <a:ext cx="3240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6861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“demonstrate impact”</a:t>
            </a:r>
          </a:p>
        </p:txBody>
      </p:sp>
      <p:sp>
        <p:nvSpPr>
          <p:cNvPr id="61459" name="TextBox 22">
            <a:extLst>
              <a:ext uri="{FF2B5EF4-FFF2-40B4-BE49-F238E27FC236}">
                <a16:creationId xmlns:a16="http://schemas.microsoft.com/office/drawing/2014/main" id="{22C79250-CD8B-48AA-B1C0-749C93300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92" y="2329133"/>
            <a:ext cx="3241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822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“challenging problems”</a:t>
            </a:r>
          </a:p>
        </p:txBody>
      </p:sp>
      <p:sp>
        <p:nvSpPr>
          <p:cNvPr id="61460" name="TextBox 23">
            <a:extLst>
              <a:ext uri="{FF2B5EF4-FFF2-40B4-BE49-F238E27FC236}">
                <a16:creationId xmlns:a16="http://schemas.microsoft.com/office/drawing/2014/main" id="{74DA8002-EF9E-4A55-A9CA-679EB4737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52" y="2728055"/>
            <a:ext cx="3240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2167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job prospects”</a:t>
            </a:r>
          </a:p>
        </p:txBody>
      </p:sp>
      <p:sp>
        <p:nvSpPr>
          <p:cNvPr id="61461" name="TextBox 24">
            <a:extLst>
              <a:ext uri="{FF2B5EF4-FFF2-40B4-BE49-F238E27FC236}">
                <a16:creationId xmlns:a16="http://schemas.microsoft.com/office/drawing/2014/main" id="{60442CD2-9076-45CA-B534-AB84B346F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3182938"/>
            <a:ext cx="3324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8A79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“social value from research”</a:t>
            </a:r>
          </a:p>
        </p:txBody>
      </p:sp>
      <p:sp>
        <p:nvSpPr>
          <p:cNvPr id="61462" name="TextBox 25">
            <a:extLst>
              <a:ext uri="{FF2B5EF4-FFF2-40B4-BE49-F238E27FC236}">
                <a16:creationId xmlns:a16="http://schemas.microsoft.com/office/drawing/2014/main" id="{559E6373-874E-4552-8157-AF23F2D2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3614421"/>
            <a:ext cx="366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dirty="0">
                <a:solidFill>
                  <a:srgbClr val="822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“technological advances”</a:t>
            </a:r>
          </a:p>
        </p:txBody>
      </p:sp>
      <p:sp>
        <p:nvSpPr>
          <p:cNvPr id="61463" name="TextBox 26">
            <a:extLst>
              <a:ext uri="{FF2B5EF4-FFF2-40B4-BE49-F238E27FC236}">
                <a16:creationId xmlns:a16="http://schemas.microsoft.com/office/drawing/2014/main" id="{085C434F-28E8-45C7-98D7-798CDFCEC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7" y="4024730"/>
            <a:ext cx="3805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rgbClr val="2167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“access equipment &amp; facilities”</a:t>
            </a:r>
          </a:p>
        </p:txBody>
      </p:sp>
    </p:spTree>
    <p:extLst>
      <p:ext uri="{BB962C8B-B14F-4D97-AF65-F5344CB8AC3E}">
        <p14:creationId xmlns:p14="http://schemas.microsoft.com/office/powerpoint/2010/main" val="1691716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59ADF7-9D99-47BE-A86C-18AA6A0A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universities are relatively successful at commercialisation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441FF7-C1AB-4D86-8446-7B219F1B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3598"/>
            <a:ext cx="7886700" cy="3265559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Top universities by capital raised by their spinouts 2013-17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BF9D-52F3-41CA-86CE-53C7807218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5296B-8CEB-4C0F-9BEC-F03EFE7A59B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A65AD-B1B9-4384-A80F-F4C8A73DD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16"/>
          <a:stretch/>
        </p:blipFill>
        <p:spPr>
          <a:xfrm>
            <a:off x="628649" y="1620042"/>
            <a:ext cx="8190819" cy="2255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BD34F4-BF7C-421A-A306-F99302D179D8}"/>
              </a:ext>
            </a:extLst>
          </p:cNvPr>
          <p:cNvSpPr txBox="1"/>
          <p:nvPr/>
        </p:nvSpPr>
        <p:spPr>
          <a:xfrm>
            <a:off x="4029172" y="4794721"/>
            <a:ext cx="4790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latin typeface="+mj-lt"/>
              </a:rPr>
              <a:t>Source: Global University Venturing 2013-2017 </a:t>
            </a:r>
          </a:p>
        </p:txBody>
      </p:sp>
    </p:spTree>
    <p:extLst>
      <p:ext uri="{BB962C8B-B14F-4D97-AF65-F5344CB8AC3E}">
        <p14:creationId xmlns:p14="http://schemas.microsoft.com/office/powerpoint/2010/main" val="2409284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C012-AE03-4750-B448-268F97D5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universities are increasingly good at working with businesses</a:t>
            </a:r>
            <a:endParaRPr lang="en-GB" b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DB59C4-9CFD-413B-897F-170397CB8B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43808" y="-236562"/>
            <a:ext cx="7886700" cy="344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685800">
              <a:buNone/>
            </a:pPr>
            <a:r>
              <a:rPr lang="en-GB" altLang="en-US" sz="18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Income from large businesses</a:t>
            </a:r>
            <a:endParaRPr lang="en-GB" altLang="en-US" sz="750" dirty="0">
              <a:solidFill>
                <a:schemeClr val="tx2"/>
              </a:solidFill>
              <a:latin typeface="+mj-lt"/>
            </a:endParaRPr>
          </a:p>
          <a:p>
            <a:pPr defTabSz="685800"/>
            <a:endParaRPr lang="en-GB" altLang="en-US" sz="135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6183F-2C17-48FA-AD72-6CEA3E5F5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DDAACA-913F-4E66-AB28-8101BCE59C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5CC04-F3C0-416A-9A3A-923E77896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78"/>
          <a:stretch/>
        </p:blipFill>
        <p:spPr>
          <a:xfrm>
            <a:off x="1259632" y="1035258"/>
            <a:ext cx="7344816" cy="373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81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4AC8-FDA6-4F80-B77D-381AA11D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universities are increasingly good at working with businesses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9D1FC-D1F4-4813-9CF0-646E5F5A1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DDAACA-913F-4E66-AB28-8101BCE59C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2" descr="3">
            <a:extLst>
              <a:ext uri="{FF2B5EF4-FFF2-40B4-BE49-F238E27FC236}">
                <a16:creationId xmlns:a16="http://schemas.microsoft.com/office/drawing/2014/main" id="{10BC76A8-B380-4496-9539-AD72C4CA6909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2"/>
          <a:stretch>
            <a:fillRect/>
          </a:stretch>
        </p:blipFill>
        <p:spPr bwMode="auto">
          <a:xfrm>
            <a:off x="755576" y="987574"/>
            <a:ext cx="7632848" cy="392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D491D87-98B8-4EB7-872A-CC21CDAF1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1203598"/>
            <a:ext cx="21964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GB" altLang="en-US" sz="18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Income from SMEs</a:t>
            </a:r>
            <a:endParaRPr lang="en-GB" altLang="en-US" sz="750" dirty="0">
              <a:solidFill>
                <a:schemeClr val="tx2"/>
              </a:solidFill>
              <a:latin typeface="+mj-lt"/>
            </a:endParaRPr>
          </a:p>
          <a:p>
            <a:pPr defTabSz="685800"/>
            <a:endParaRPr lang="en-GB" altLang="en-US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92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0E00-0248-4A03-A70A-EC4A552F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363"/>
            <a:ext cx="6751662" cy="520700"/>
          </a:xfrm>
        </p:spPr>
        <p:txBody>
          <a:bodyPr/>
          <a:lstStyle/>
          <a:p>
            <a:r>
              <a:rPr lang="en-GB" dirty="0"/>
              <a:t>How UKRI supports commercialisation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FC475-9018-4ADA-9E2E-349B7BCFE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9EF58-2AA0-421E-AEF6-C4C3C1A437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DDAACA-913F-4E66-AB28-8101BCE59C6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44818C-588C-4FD5-A1C3-6EA6561B548C}"/>
              </a:ext>
            </a:extLst>
          </p:cNvPr>
          <p:cNvGrpSpPr/>
          <p:nvPr/>
        </p:nvGrpSpPr>
        <p:grpSpPr>
          <a:xfrm>
            <a:off x="755576" y="1059582"/>
            <a:ext cx="7007723" cy="3600400"/>
            <a:chOff x="-78069" y="0"/>
            <a:chExt cx="9321173" cy="5286293"/>
          </a:xfrm>
        </p:grpSpPr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D3E011CD-724E-4720-A1CE-B89F6B54C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0700" y="0"/>
              <a:ext cx="1816100" cy="3139440"/>
            </a:xfrm>
            <a:prstGeom prst="rect">
              <a:avLst/>
            </a:prstGeom>
            <a:solidFill>
              <a:srgbClr val="21677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Individuals &amp; Skills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Text Box 33">
              <a:extLst>
                <a:ext uri="{FF2B5EF4-FFF2-40B4-BE49-F238E27FC236}">
                  <a16:creationId xmlns:a16="http://schemas.microsoft.com/office/drawing/2014/main" id="{E86B2FF9-60FC-4A88-ABF7-DF47BD8F0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4100" y="0"/>
              <a:ext cx="1905000" cy="313944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Research Push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Text Box 60">
              <a:extLst>
                <a:ext uri="{FF2B5EF4-FFF2-40B4-BE49-F238E27FC236}">
                  <a16:creationId xmlns:a16="http://schemas.microsoft.com/office/drawing/2014/main" id="{C50AE60F-B25B-4837-8C86-592FC7304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3700" y="0"/>
              <a:ext cx="1905000" cy="3139440"/>
            </a:xfrm>
            <a:prstGeom prst="rect">
              <a:avLst/>
            </a:prstGeom>
            <a:solidFill>
              <a:srgbClr val="766A6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Business Pull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Text Box 63">
              <a:extLst>
                <a:ext uri="{FF2B5EF4-FFF2-40B4-BE49-F238E27FC236}">
                  <a16:creationId xmlns:a16="http://schemas.microsoft.com/office/drawing/2014/main" id="{6BAFA26B-79D8-4CE9-B144-51E42ECBA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8700" y="0"/>
              <a:ext cx="1826260" cy="3139440"/>
            </a:xfrm>
            <a:prstGeom prst="rect">
              <a:avLst/>
            </a:prstGeom>
            <a:solidFill>
              <a:srgbClr val="822F5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Access to Finance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 Box 67">
              <a:extLst>
                <a:ext uri="{FF2B5EF4-FFF2-40B4-BE49-F238E27FC236}">
                  <a16:creationId xmlns:a16="http://schemas.microsoft.com/office/drawing/2014/main" id="{71F740F8-2598-49C8-9BBD-62D679B43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069" y="4520170"/>
              <a:ext cx="9321173" cy="766123"/>
            </a:xfrm>
            <a:prstGeom prst="rect">
              <a:avLst/>
            </a:prstGeom>
            <a:solidFill>
              <a:srgbClr val="822F5A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ctr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8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External environment</a:t>
              </a:r>
              <a:endParaRPr lang="en-GB" sz="1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475A89BD-55F8-4AFD-B8E5-24C6AB492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199" y="0"/>
              <a:ext cx="1866898" cy="3139440"/>
            </a:xfrm>
            <a:prstGeom prst="rect">
              <a:avLst/>
            </a:prstGeom>
            <a:solidFill>
              <a:srgbClr val="822F5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endParaRPr lang="en-GB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Research Organisation Capacity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5E148B00-F260-4280-8D5E-FB5B1F96C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52" y="3003799"/>
            <a:ext cx="6992361" cy="646155"/>
          </a:xfrm>
          <a:prstGeom prst="rect">
            <a:avLst/>
          </a:prstGeom>
          <a:solidFill>
            <a:srgbClr val="71717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spcAft>
                <a:spcPts val="0"/>
              </a:spcAft>
            </a:pPr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Networks, Brokerage &amp; Facilities</a:t>
            </a:r>
          </a:p>
          <a:p>
            <a:pPr algn="ctr">
              <a:spcAft>
                <a:spcPts val="0"/>
              </a:spcAft>
            </a:pPr>
            <a:endParaRPr lang="en-GB" sz="7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</a:p>
          <a:p>
            <a:pPr algn="ctr">
              <a:spcAft>
                <a:spcPts val="0"/>
              </a:spcAft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GB" sz="675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lang="en-GB" sz="788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F9B71BB1-3F28-479A-AE13-D7A979D0B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52" y="3650695"/>
            <a:ext cx="7001993" cy="505973"/>
          </a:xfrm>
          <a:prstGeom prst="rect">
            <a:avLst/>
          </a:prstGeom>
          <a:solidFill>
            <a:srgbClr val="21677E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ctr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Leadership, Incentives &amp; Culture </a:t>
            </a:r>
            <a:r>
              <a:rPr lang="en-GB" sz="675" dirty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lang="en-GB" sz="788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23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4578-674D-4710-BD46-DCDC71E2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Knowledge Exchange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EE3E3-1903-4C41-989C-040C72549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6000"/>
            <a:ext cx="8047806" cy="3443157"/>
          </a:xfrm>
        </p:spPr>
        <p:txBody>
          <a:bodyPr/>
          <a:lstStyle/>
          <a:p>
            <a:r>
              <a:rPr lang="en-GB" sz="1800" dirty="0"/>
              <a:t>Research England is working with various stakeholders to develop the KEF, including Universities and UKRI</a:t>
            </a:r>
          </a:p>
          <a:p>
            <a:endParaRPr lang="en-GB" sz="1800" dirty="0"/>
          </a:p>
          <a:p>
            <a:r>
              <a:rPr lang="en-GB" sz="1800" dirty="0"/>
              <a:t>Evaluate and benchmark the contribution UK higher education institutions (HEIs) make to the exploitation of the knowledge they generate to improve effectiveness</a:t>
            </a:r>
          </a:p>
          <a:p>
            <a:endParaRPr lang="en-GB" sz="1800" dirty="0"/>
          </a:p>
          <a:p>
            <a:r>
              <a:rPr lang="en-GB" sz="1800" dirty="0"/>
              <a:t>Deadline for consultation survey – midday Thursday 14 March 2019</a:t>
            </a:r>
          </a:p>
          <a:p>
            <a:endParaRPr lang="en-GB" sz="16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0A1FA-3D7C-4F76-93C4-282A3E7BA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16" y="3365791"/>
            <a:ext cx="8569968" cy="91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B22C3A-2836-42A3-9AB8-047DD3E9C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450205"/>
            <a:ext cx="1657350" cy="666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481EF7-7E69-4CF2-88BC-87050A3714A0}"/>
              </a:ext>
            </a:extLst>
          </p:cNvPr>
          <p:cNvSpPr/>
          <p:nvPr/>
        </p:nvSpPr>
        <p:spPr>
          <a:xfrm>
            <a:off x="1259632" y="4366491"/>
            <a:ext cx="94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hlinkClick r:id="rId4"/>
              </a:rPr>
              <a:t>https://re.ukri.org/knowledge-exchange/knowledge-exchange-framework/</a:t>
            </a:r>
            <a:r>
              <a:rPr lang="en-GB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230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0">
            <a:extLst>
              <a:ext uri="{FF2B5EF4-FFF2-40B4-BE49-F238E27FC236}">
                <a16:creationId xmlns:a16="http://schemas.microsoft.com/office/drawing/2014/main" id="{92B3E24F-096F-4F21-8930-8CD8C060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3D389985-4A7B-4139-8A7E-5CDFF4B6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96875"/>
            <a:ext cx="397827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580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2870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.AppleSystemUIFont"/>
              <a:buNone/>
            </a:pPr>
            <a:r>
              <a:rPr lang="en-GB" altLang="en-US" sz="2200">
                <a:solidFill>
                  <a:srgbClr val="1E1348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rPr>
              <a:t>UK Research and Innovation: </a:t>
            </a:r>
            <a:r>
              <a:rPr lang="en-GB" altLang="en-US" sz="2000" b="1">
                <a:solidFill>
                  <a:srgbClr val="1E1348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rPr>
              <a:t>vision, mission and values</a:t>
            </a:r>
            <a:endParaRPr lang="en-US" altLang="en-US" sz="2000" b="1">
              <a:solidFill>
                <a:srgbClr val="1E1348"/>
              </a:solidFill>
              <a:latin typeface="Rockwell Nova Light" panose="02060303020205020403" pitchFamily="18" charset="0"/>
              <a:cs typeface="Rockwell Nova Light" panose="020603030202050204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E9D0-79A1-2046-AE36-88CDED750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D625EC1-7FB3-44EE-983A-41F8F134694F}" type="slidenum">
              <a:rPr lang="en-US">
                <a:solidFill>
                  <a:srgbClr val="FEFFFF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dirty="0">
              <a:solidFill>
                <a:srgbClr val="FEFFFF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5845" name="Picture 67">
            <a:extLst>
              <a:ext uri="{FF2B5EF4-FFF2-40B4-BE49-F238E27FC236}">
                <a16:creationId xmlns:a16="http://schemas.microsoft.com/office/drawing/2014/main" id="{CC396AE5-BF97-4A1E-B9C8-D84458E3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211138"/>
            <a:ext cx="177165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B9C69E5-D99C-3D45-96B9-48113D802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13" y="1316038"/>
            <a:ext cx="3667125" cy="3257550"/>
          </a:xfrm>
        </p:spPr>
        <p:txBody>
          <a:bodyPr rtlCol="0" anchor="ctr">
            <a:normAutofit/>
          </a:bodyPr>
          <a:lstStyle/>
          <a:p>
            <a:pPr algn="l" eaLnBrk="1" fontAlgn="auto" hangingPunct="1">
              <a:spcAft>
                <a:spcPts val="800"/>
              </a:spcAft>
              <a:buFont typeface=".AppleSystemUIFont" charset="-120"/>
              <a:buNone/>
              <a:defRPr/>
            </a:pPr>
            <a:r>
              <a:rPr lang="en-GB" sz="17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research and innovation system that is fit for the future and able to respond to environmental, social and economic change on a global scale:</a:t>
            </a:r>
          </a:p>
          <a:p>
            <a:pPr marL="285750" indent="-28575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developing new ideas and technologies</a:t>
            </a:r>
            <a:b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address the complex challenges facing</a:t>
            </a:r>
            <a:b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 societies around the world</a:t>
            </a:r>
          </a:p>
          <a:p>
            <a:pPr marL="285750" indent="-28575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helping the UK to make the most of its</a:t>
            </a:r>
            <a:b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world-class research and supporting its businesses to stay at the cutting edge</a:t>
            </a:r>
          </a:p>
          <a:p>
            <a:pPr marL="285750" indent="-28575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engaging the public in discussion about research and innovation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>
            <a:extLst>
              <a:ext uri="{FF2B5EF4-FFF2-40B4-BE49-F238E27FC236}">
                <a16:creationId xmlns:a16="http://schemas.microsoft.com/office/drawing/2014/main" id="{8CC3B8DC-DD11-43A3-AE08-77026A4D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376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14729-2CB9-BF42-91A3-3B6DEE0874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E4B307-69E8-4DB7-B8A3-038700A8095E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AF06F7-5892-6B43-BFB2-BF0C5FEC9DB9}"/>
              </a:ext>
            </a:extLst>
          </p:cNvPr>
          <p:cNvSpPr/>
          <p:nvPr/>
        </p:nvSpPr>
        <p:spPr>
          <a:xfrm>
            <a:off x="1573290" y="0"/>
            <a:ext cx="3056781" cy="5142738"/>
          </a:xfrm>
          <a:prstGeom prst="rect">
            <a:avLst/>
          </a:prstGeom>
          <a:gradFill>
            <a:gsLst>
              <a:gs pos="0">
                <a:srgbClr val="DEE1E3">
                  <a:alpha val="0"/>
                </a:srgbClr>
              </a:gs>
              <a:gs pos="81000">
                <a:srgbClr val="DEE1E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64519" name="Group 2">
            <a:extLst>
              <a:ext uri="{FF2B5EF4-FFF2-40B4-BE49-F238E27FC236}">
                <a16:creationId xmlns:a16="http://schemas.microsoft.com/office/drawing/2014/main" id="{94575C38-CF16-4FC5-B1C1-D7EB0586544D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0"/>
            <a:ext cx="3486150" cy="5143500"/>
            <a:chOff x="467999" y="1"/>
            <a:chExt cx="3485742" cy="5143499"/>
          </a:xfrm>
        </p:grpSpPr>
        <p:sp>
          <p:nvSpPr>
            <p:cNvPr id="95" name="Content Placeholder 3">
              <a:extLst>
                <a:ext uri="{FF2B5EF4-FFF2-40B4-BE49-F238E27FC236}">
                  <a16:creationId xmlns:a16="http://schemas.microsoft.com/office/drawing/2014/main" id="{A2AD2190-A53B-3D47-B125-C11E836BF043}"/>
                </a:ext>
              </a:extLst>
            </p:cNvPr>
            <p:cNvSpPr txBox="1">
              <a:spLocks/>
            </p:cNvSpPr>
            <p:nvPr/>
          </p:nvSpPr>
          <p:spPr>
            <a:xfrm>
              <a:off x="467999" y="1770064"/>
              <a:ext cx="3339709" cy="3373436"/>
            </a:xfrm>
            <a:prstGeom prst="rect">
              <a:avLst/>
            </a:prstGeom>
          </p:spPr>
          <p:txBody>
            <a:bodyPr lIns="0" tIns="18000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.AppleSystemUIFont" charset="-120"/>
                <a:buChar char="-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.AppleSystemUIFont" charset="-120"/>
                <a:buChar char="-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.AppleSystemUIFont" charset="-120"/>
                <a:buChar char="-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.AppleSystemUIFont" charset="-120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.AppleSystemUIFont" charset="-120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j-lt"/>
                </a:rPr>
                <a:t>established and overseen by Innovate UK</a:t>
              </a:r>
            </a:p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j-lt"/>
                </a:rPr>
                <a:t>part of a network of technology and innovation centres</a:t>
              </a:r>
            </a:p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j-lt"/>
                </a:rPr>
                <a:t>bridge the gap between businesses, academia, research and government</a:t>
              </a:r>
            </a:p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j-lt"/>
                </a:rPr>
                <a:t>transforming the UK’s ability to create new products and services</a:t>
              </a:r>
            </a:p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j-lt"/>
                </a:rPr>
                <a:t>ensure global opportunities for the </a:t>
              </a:r>
              <a:br>
                <a:rPr lang="en-GB" dirty="0">
                  <a:latin typeface="+mj-lt"/>
                </a:rPr>
              </a:br>
              <a:r>
                <a:rPr lang="en-GB" dirty="0">
                  <a:latin typeface="+mj-lt"/>
                </a:rPr>
                <a:t>UK and sustained economic growth </a:t>
              </a:r>
              <a:br>
                <a:rPr lang="en-GB" dirty="0">
                  <a:latin typeface="+mj-lt"/>
                </a:rPr>
              </a:br>
              <a:r>
                <a:rPr lang="en-GB" dirty="0">
                  <a:latin typeface="+mj-lt"/>
                </a:rPr>
                <a:t>for the future</a:t>
              </a:r>
            </a:p>
          </p:txBody>
        </p:sp>
        <p:sp>
          <p:nvSpPr>
            <p:cNvPr id="64521" name="Content Placeholder 2">
              <a:extLst>
                <a:ext uri="{FF2B5EF4-FFF2-40B4-BE49-F238E27FC236}">
                  <a16:creationId xmlns:a16="http://schemas.microsoft.com/office/drawing/2014/main" id="{413F7A57-17C3-4710-9895-4163FB098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99" y="1"/>
              <a:ext cx="3485742" cy="177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429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6858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0287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3716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18288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2860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7432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2004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.AppleSystemUIFont"/>
                <a:buNone/>
              </a:pPr>
              <a:r>
                <a:rPr lang="en-US" altLang="en-US" sz="2200">
                  <a:solidFill>
                    <a:schemeClr val="tx2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Catapult centres</a:t>
              </a:r>
            </a:p>
            <a:p>
              <a:pPr eaLnBrk="1" hangingPunct="1">
                <a:buFont typeface=".AppleSystemUIFont"/>
                <a:buNone/>
              </a:pPr>
              <a:r>
                <a:rPr lang="en-US" altLang="en-US" sz="1800"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Fostering innovation to </a:t>
              </a:r>
              <a:br>
                <a:rPr lang="en-US" altLang="en-US" sz="1800">
                  <a:latin typeface="Rockwell Nova Light" panose="02060303020205020403" pitchFamily="18" charset="0"/>
                  <a:cs typeface="Rockwell Nova Light" panose="02060303020205020403" pitchFamily="18" charset="0"/>
                </a:rPr>
              </a:br>
              <a:r>
                <a:rPr lang="en-US" altLang="en-US" sz="1800"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drive economic growth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65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8">
            <a:extLst>
              <a:ext uri="{FF2B5EF4-FFF2-40B4-BE49-F238E27FC236}">
                <a16:creationId xmlns:a16="http://schemas.microsoft.com/office/drawing/2014/main" id="{A1B6B7E9-97CF-4901-A0B7-C12987AF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7">
            <a:extLst>
              <a:ext uri="{FF2B5EF4-FFF2-40B4-BE49-F238E27FC236}">
                <a16:creationId xmlns:a16="http://schemas.microsoft.com/office/drawing/2014/main" id="{C2C351C6-8BC2-4CDB-85C0-43CF0098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0"/>
            <a:ext cx="6634163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C8D-F60A-3541-ACC3-05D30EF31D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EFFFF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421" name="Content Placeholder 3">
            <a:extLst>
              <a:ext uri="{FF2B5EF4-FFF2-40B4-BE49-F238E27FC236}">
                <a16:creationId xmlns:a16="http://schemas.microsoft.com/office/drawing/2014/main" id="{E00E3658-D37E-41A1-B502-BB4D4F709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143125"/>
            <a:ext cx="30543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5143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8572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2001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15430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.AppleSystemUIFont"/>
              <a:buNone/>
            </a:pPr>
            <a:r>
              <a:rPr lang="en-US" altLang="en-US" sz="1300">
                <a:solidFill>
                  <a:srgbClr val="FEFFF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KTN is a network partner of Innovate UK. It helps businesses get the best out of creativity, ideas and the latest discoveries to strengthen the UK economy and improve people’s lives.</a:t>
            </a:r>
          </a:p>
          <a:p>
            <a:pPr eaLnBrk="1" hangingPunct="1">
              <a:spcAft>
                <a:spcPts val="600"/>
              </a:spcAft>
              <a:buFont typeface=".AppleSystemUIFont"/>
              <a:buNone/>
            </a:pPr>
            <a:r>
              <a:rPr lang="en-US" altLang="en-US" sz="1300">
                <a:solidFill>
                  <a:srgbClr val="FEFFF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KTN links new ideas and opportunities from all sectors with expertise, markets and finance through a network of businesses, universities, funders and investors.</a:t>
            </a:r>
          </a:p>
          <a:p>
            <a:pPr eaLnBrk="1" hangingPunct="1">
              <a:spcAft>
                <a:spcPts val="600"/>
              </a:spcAft>
              <a:buFont typeface=".AppleSystemUIFont"/>
              <a:buNone/>
            </a:pPr>
            <a:endParaRPr lang="en-US" altLang="en-US" sz="1300">
              <a:solidFill>
                <a:srgbClr val="FEFFFF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422" name="Title 1">
            <a:extLst>
              <a:ext uri="{FF2B5EF4-FFF2-40B4-BE49-F238E27FC236}">
                <a16:creationId xmlns:a16="http://schemas.microsoft.com/office/drawing/2014/main" id="{D3640535-521E-401E-B6E6-064EAACC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0363"/>
            <a:ext cx="60134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5143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8572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2001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15430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2600">
                <a:solidFill>
                  <a:srgbClr val="FEFFFF"/>
                </a:solidFill>
                <a:latin typeface="Rockwell Nova Light" panose="02060303020205020403" pitchFamily="18" charset="0"/>
              </a:rPr>
              <a:t>Knowledge Transfer</a:t>
            </a:r>
            <a:br>
              <a:rPr lang="en-GB" altLang="en-US" sz="2600">
                <a:solidFill>
                  <a:srgbClr val="FEFFFF"/>
                </a:solidFill>
                <a:latin typeface="Rockwell Nova Light" panose="02060303020205020403" pitchFamily="18" charset="0"/>
              </a:rPr>
            </a:br>
            <a:r>
              <a:rPr lang="en-GB" altLang="en-US" sz="2600">
                <a:solidFill>
                  <a:srgbClr val="FEFFFF"/>
                </a:solidFill>
                <a:latin typeface="Rockwell Nova Light" panose="02060303020205020403" pitchFamily="18" charset="0"/>
              </a:rPr>
              <a:t>Network (KTN)</a:t>
            </a:r>
            <a:endParaRPr lang="en-US" altLang="en-US" sz="2600">
              <a:solidFill>
                <a:srgbClr val="FEFFFF"/>
              </a:solidFill>
              <a:latin typeface="Rockwell Nova Light" panose="02060303020205020403" pitchFamily="18" charset="0"/>
            </a:endParaRPr>
          </a:p>
        </p:txBody>
      </p:sp>
      <p:sp>
        <p:nvSpPr>
          <p:cNvPr id="60423" name="Rectangle 9">
            <a:extLst>
              <a:ext uri="{FF2B5EF4-FFF2-40B4-BE49-F238E27FC236}">
                <a16:creationId xmlns:a16="http://schemas.microsoft.com/office/drawing/2014/main" id="{68526E91-B1C3-4126-BB3C-069E6F822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14438"/>
            <a:ext cx="26177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5143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8572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2001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15430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EFFFF"/>
                </a:solidFill>
                <a:latin typeface="Rockwell Nova Light" panose="02060303020205020403" pitchFamily="18" charset="0"/>
              </a:rPr>
              <a:t>Find markets. </a:t>
            </a:r>
            <a:br>
              <a:rPr lang="en-US" altLang="en-US" sz="1600">
                <a:solidFill>
                  <a:srgbClr val="FEFFFF"/>
                </a:solidFill>
                <a:latin typeface="Rockwell Nova Light" panose="02060303020205020403" pitchFamily="18" charset="0"/>
              </a:rPr>
            </a:br>
            <a:r>
              <a:rPr lang="en-US" altLang="en-US" sz="1600">
                <a:solidFill>
                  <a:srgbClr val="FEFFFF"/>
                </a:solidFill>
                <a:latin typeface="Rockwell Nova Light" panose="02060303020205020403" pitchFamily="18" charset="0"/>
              </a:rPr>
              <a:t>Find solutions.</a:t>
            </a:r>
            <a:br>
              <a:rPr lang="en-US" altLang="en-US" sz="1600">
                <a:solidFill>
                  <a:srgbClr val="FEFFFF"/>
                </a:solidFill>
                <a:latin typeface="Rockwell Nova Light" panose="02060303020205020403" pitchFamily="18" charset="0"/>
              </a:rPr>
            </a:br>
            <a:r>
              <a:rPr lang="en-US" altLang="en-US" sz="1600">
                <a:solidFill>
                  <a:srgbClr val="FEFFFF"/>
                </a:solidFill>
                <a:latin typeface="Rockwell Nova Light" panose="02060303020205020403" pitchFamily="18" charset="0"/>
              </a:rPr>
              <a:t>Find funding.</a:t>
            </a:r>
          </a:p>
        </p:txBody>
      </p:sp>
      <p:pic>
        <p:nvPicPr>
          <p:cNvPr id="60424" name="Graphic 2">
            <a:extLst>
              <a:ext uri="{FF2B5EF4-FFF2-40B4-BE49-F238E27FC236}">
                <a16:creationId xmlns:a16="http://schemas.microsoft.com/office/drawing/2014/main" id="{4C03A9FB-8A75-4B3F-A7E3-07428BD5C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369888"/>
            <a:ext cx="12779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Content Placeholder 2">
            <a:extLst>
              <a:ext uri="{FF2B5EF4-FFF2-40B4-BE49-F238E27FC236}">
                <a16:creationId xmlns:a16="http://schemas.microsoft.com/office/drawing/2014/main" id="{34C804AC-5861-4A31-B994-F67B95A51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662488"/>
            <a:ext cx="2890837" cy="481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90000" rIns="90000" bIns="90000" anchor="ctr"/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5143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8572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2001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1543050" indent="-1714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 typeface=".AppleSystemUIFont"/>
              <a:buNone/>
            </a:pPr>
            <a:r>
              <a:rPr lang="en-US" altLang="en-US" sz="1200" b="1">
                <a:solidFill>
                  <a:srgbClr val="FEFFFF"/>
                </a:solidFill>
                <a:latin typeface="Calibri Light" panose="020F0302020204030204" pitchFamily="34" charset="0"/>
              </a:rPr>
              <a:t>KTN supported clean-tech company FeTu</a:t>
            </a:r>
            <a:endParaRPr lang="en-US" altLang="en-US" sz="1200">
              <a:solidFill>
                <a:srgbClr val="FEFFFF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10F891-310E-F346-B9F3-7DD2B014CE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8416F-A9C7-994F-B710-905D8DFE99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971"/>
            <a:ext cx="6014375" cy="852585"/>
          </a:xfrm>
        </p:spPr>
        <p:txBody>
          <a:bodyPr lIns="0" tIns="0" rIns="0" bIns="0" anchor="t">
            <a:no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Knowledge Transfer</a:t>
            </a:r>
            <a:br>
              <a:rPr lang="en-GB" sz="2600" dirty="0">
                <a:solidFill>
                  <a:schemeClr val="bg1"/>
                </a:solidFill>
              </a:rPr>
            </a:br>
            <a:r>
              <a:rPr lang="en-GB" sz="2600" dirty="0">
                <a:solidFill>
                  <a:schemeClr val="bg1"/>
                </a:solidFill>
              </a:rPr>
              <a:t>Partnerships (KTP)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C8D-F60A-3541-ACC3-05D30EF3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08DEEA-1A6F-EB43-8386-915A1A1D2818}"/>
              </a:ext>
            </a:extLst>
          </p:cNvPr>
          <p:cNvSpPr txBox="1">
            <a:spLocks/>
          </p:cNvSpPr>
          <p:nvPr/>
        </p:nvSpPr>
        <p:spPr>
          <a:xfrm>
            <a:off x="468001" y="4662834"/>
            <a:ext cx="5734016" cy="480665"/>
          </a:xfrm>
          <a:prstGeom prst="rect">
            <a:avLst/>
          </a:prstGeom>
          <a:solidFill>
            <a:schemeClr val="tx2"/>
          </a:solidFill>
        </p:spPr>
        <p:txBody>
          <a:bodyPr vert="horz" lIns="180000" tIns="90000" rIns="90000" bIns="9000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KTP partners Professor Udo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Kruschwitz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Dr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 Miguel Martinez-Alvarez and David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Benigson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9691477-C52D-8E4C-A10F-EE0DBC6404B3}"/>
              </a:ext>
            </a:extLst>
          </p:cNvPr>
          <p:cNvSpPr txBox="1">
            <a:spLocks/>
          </p:cNvSpPr>
          <p:nvPr/>
        </p:nvSpPr>
        <p:spPr>
          <a:xfrm>
            <a:off x="468000" y="1375280"/>
            <a:ext cx="3167896" cy="28900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KTPs help UK businesses innovate</a:t>
            </a:r>
            <a:b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and grow by linking them with an academic or research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organisation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and a graduate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 KTP enables a business to bring</a:t>
            </a:r>
            <a:b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 new skills and academic thinking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the academic or research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organisation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partner will help to recruit a suitable graduate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schemes last between 12 and </a:t>
            </a:r>
            <a:b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36 months</a:t>
            </a:r>
          </a:p>
        </p:txBody>
      </p:sp>
    </p:spTree>
    <p:extLst>
      <p:ext uri="{BB962C8B-B14F-4D97-AF65-F5344CB8AC3E}">
        <p14:creationId xmlns:p14="http://schemas.microsoft.com/office/powerpoint/2010/main" val="4147800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10F891-310E-F346-B9F3-7DD2B014C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1286" cy="51434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C8D-F60A-3541-ACC3-05D30EF3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B20B86-2BCB-7D40-97A4-5450A4E5C8E9}"/>
              </a:ext>
            </a:extLst>
          </p:cNvPr>
          <p:cNvSpPr txBox="1">
            <a:spLocks/>
          </p:cNvSpPr>
          <p:nvPr/>
        </p:nvSpPr>
        <p:spPr>
          <a:xfrm>
            <a:off x="468000" y="360971"/>
            <a:ext cx="6014375" cy="7386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75" b="0" i="0" kern="1200">
                <a:solidFill>
                  <a:srgbClr val="5F2167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GB" sz="2600" dirty="0">
                <a:solidFill>
                  <a:schemeClr val="bg1"/>
                </a:solidFill>
              </a:rPr>
              <a:t>Investment accelerator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FBDA6F-4934-FD4E-BEA1-52ACCEE75FA7}"/>
              </a:ext>
            </a:extLst>
          </p:cNvPr>
          <p:cNvSpPr/>
          <p:nvPr/>
        </p:nvSpPr>
        <p:spPr>
          <a:xfrm>
            <a:off x="468000" y="1384275"/>
            <a:ext cx="3455928" cy="23852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Rockwell Nova Light" charset="0"/>
                <a:cs typeface="Calibri" panose="020F0502020204030204" pitchFamily="34" charset="0"/>
              </a:rPr>
              <a:t>The Industrial Strategy identified our investment accelerator model as a new approach to financing innovation, highlighting its potential to scale up businesses</a:t>
            </a:r>
          </a:p>
          <a:p>
            <a:endParaRPr lang="en-GB" sz="2000" dirty="0">
              <a:solidFill>
                <a:schemeClr val="bg1"/>
              </a:solidFill>
              <a:latin typeface="Rockwell Nova Light" charset="0"/>
              <a:ea typeface="Rockwell Nova Light" charset="0"/>
              <a:cs typeface="Rockwell Nova Light" charset="0"/>
            </a:endParaRPr>
          </a:p>
          <a:p>
            <a:pPr>
              <a:lnSpc>
                <a:spcPts val="1800"/>
              </a:lnSpc>
            </a:pPr>
            <a:endParaRPr lang="en-GB" sz="2000" dirty="0">
              <a:solidFill>
                <a:schemeClr val="bg1"/>
              </a:solidFill>
              <a:latin typeface="+mj-lt"/>
              <a:ea typeface="Rockwell Nova Light" charset="0"/>
              <a:cs typeface="Rockwell Nova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05A5C-3F80-BA45-82D6-3D8D0190AE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444" y="-10510"/>
            <a:ext cx="6633576" cy="32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9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8">
            <a:extLst>
              <a:ext uri="{FF2B5EF4-FFF2-40B4-BE49-F238E27FC236}">
                <a16:creationId xmlns:a16="http://schemas.microsoft.com/office/drawing/2014/main" id="{913C3899-61B1-4CA2-A790-A7AA26AD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19">
            <a:extLst>
              <a:ext uri="{FF2B5EF4-FFF2-40B4-BE49-F238E27FC236}">
                <a16:creationId xmlns:a16="http://schemas.microsoft.com/office/drawing/2014/main" id="{36DB24CA-630A-4725-9878-E6CB7800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itle 1">
            <a:extLst>
              <a:ext uri="{FF2B5EF4-FFF2-40B4-BE49-F238E27FC236}">
                <a16:creationId xmlns:a16="http://schemas.microsoft.com/office/drawing/2014/main" id="{A3CA7A00-FB3D-4912-B453-7ED3D89F1D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20675"/>
            <a:ext cx="6013450" cy="520700"/>
          </a:xfrm>
        </p:spPr>
        <p:txBody>
          <a:bodyPr anchor="t"/>
          <a:lstStyle/>
          <a:p>
            <a:pPr eaLnBrk="1" hangingPunct="1"/>
            <a:r>
              <a:rPr lang="en-GB" altLang="en-US" sz="2600" dirty="0">
                <a:solidFill>
                  <a:schemeClr val="bg1"/>
                </a:solidFill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Innovation loans</a:t>
            </a:r>
            <a:endParaRPr lang="en-US" altLang="en-US" sz="2600" dirty="0">
              <a:solidFill>
                <a:schemeClr val="bg1"/>
              </a:solidFill>
              <a:latin typeface="Rockwell Nova Light" panose="02060303020205020403" pitchFamily="18" charset="0"/>
              <a:ea typeface="Rockwell Nova Light" panose="02060303020205020403" pitchFamily="18" charset="0"/>
              <a:cs typeface="Rockwell Nova Light" panose="020603030202050204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C8D-F60A-3541-ACC3-05D30EF31D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9F4B5ED-6A50-4D5C-9DEE-434E91F70DF4}" type="slidenum">
              <a:rPr lang="en-US" sz="2400">
                <a:solidFill>
                  <a:srgbClr val="4C6172"/>
                </a:solidFill>
                <a:latin typeface="Calibri" panose="020F0502020204030204"/>
                <a:ea typeface="+mn-ea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sz="2400" dirty="0">
              <a:solidFill>
                <a:srgbClr val="4C617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8615" name="Content Placeholder 3">
            <a:extLst>
              <a:ext uri="{FF2B5EF4-FFF2-40B4-BE49-F238E27FC236}">
                <a16:creationId xmlns:a16="http://schemas.microsoft.com/office/drawing/2014/main" id="{67094C28-380B-4CE7-A9A2-9EFC7EC7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1148557"/>
            <a:ext cx="42418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Font typeface=".AppleSystemUIFont"/>
              <a:buNone/>
            </a:pPr>
            <a:r>
              <a:rPr lang="en-US" altLang="en-US" sz="1600" dirty="0">
                <a:solidFill>
                  <a:srgbClr val="FEFFF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 pilot </a:t>
            </a:r>
            <a:r>
              <a:rPr lang="en-US" altLang="en-US" sz="1600" dirty="0" err="1">
                <a:solidFill>
                  <a:srgbClr val="FEFFF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programme</a:t>
            </a:r>
            <a:r>
              <a:rPr lang="en-US" altLang="en-US" sz="1600" dirty="0">
                <a:solidFill>
                  <a:srgbClr val="FEFFFF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of competitions to the end of 2019 aiming to ensure that businesses can access funding at all stages of innovation.</a:t>
            </a:r>
          </a:p>
        </p:txBody>
      </p:sp>
      <p:pic>
        <p:nvPicPr>
          <p:cNvPr id="68616" name="Picture 7">
            <a:extLst>
              <a:ext uri="{FF2B5EF4-FFF2-40B4-BE49-F238E27FC236}">
                <a16:creationId xmlns:a16="http://schemas.microsoft.com/office/drawing/2014/main" id="{CBB29439-0089-4555-9E9B-1C8CC4F2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0"/>
            <a:ext cx="58705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E7C4FA-F1DE-5847-A85D-DE79C6C0F1B2}"/>
              </a:ext>
            </a:extLst>
          </p:cNvPr>
          <p:cNvSpPr/>
          <p:nvPr/>
        </p:nvSpPr>
        <p:spPr>
          <a:xfrm>
            <a:off x="465138" y="2187575"/>
            <a:ext cx="1908175" cy="1160463"/>
          </a:xfrm>
          <a:prstGeom prst="rect">
            <a:avLst/>
          </a:prstGeom>
          <a:solidFill>
            <a:srgbClr val="4D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EFFFF"/>
              </a:solidFill>
              <a:latin typeface="Calibri Light" panose="020F0302020204030204"/>
              <a:cs typeface="Calibri" panose="020F050202020403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Up to </a:t>
            </a:r>
            <a:r>
              <a:rPr lang="en-US" sz="1600" b="1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£50 million </a:t>
            </a:r>
            <a: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available </a:t>
            </a:r>
            <a:b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</a:br>
            <a:endParaRPr lang="en-US" sz="1600" dirty="0">
              <a:solidFill>
                <a:srgbClr val="FEFFFF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DB5BC-D324-6842-9066-DC23A36D7AF6}"/>
              </a:ext>
            </a:extLst>
          </p:cNvPr>
          <p:cNvSpPr/>
          <p:nvPr/>
        </p:nvSpPr>
        <p:spPr>
          <a:xfrm>
            <a:off x="2457450" y="2187575"/>
            <a:ext cx="1908175" cy="1160463"/>
          </a:xfrm>
          <a:prstGeom prst="rect">
            <a:avLst/>
          </a:prstGeom>
          <a:solidFill>
            <a:srgbClr val="4D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Competitions </a:t>
            </a:r>
            <a:b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for UK SMEs wanting to scale up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9ECF9E-49D7-B446-BA4D-831D4F8995B5}"/>
              </a:ext>
            </a:extLst>
          </p:cNvPr>
          <p:cNvSpPr/>
          <p:nvPr/>
        </p:nvSpPr>
        <p:spPr>
          <a:xfrm>
            <a:off x="461963" y="3432175"/>
            <a:ext cx="1909762" cy="1158875"/>
          </a:xfrm>
          <a:prstGeom prst="rect">
            <a:avLst/>
          </a:prstGeom>
          <a:solidFill>
            <a:srgbClr val="4D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Can be used for  late-stage </a:t>
            </a:r>
            <a:b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R&amp;D projects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842017-A194-2545-B125-65B584CC4975}"/>
              </a:ext>
            </a:extLst>
          </p:cNvPr>
          <p:cNvSpPr/>
          <p:nvPr/>
        </p:nvSpPr>
        <p:spPr>
          <a:xfrm>
            <a:off x="2457450" y="3432175"/>
            <a:ext cx="1908175" cy="1158875"/>
          </a:xfrm>
          <a:prstGeom prst="rect">
            <a:avLst/>
          </a:prstGeom>
          <a:solidFill>
            <a:srgbClr val="4D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Delivered by Innovate UK </a:t>
            </a:r>
            <a:b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FEFFFF"/>
                </a:solidFill>
                <a:latin typeface="Calibri Light" panose="020F0302020204030204"/>
                <a:cs typeface="Calibri" panose="020F0502020204030204" pitchFamily="34" charset="0"/>
              </a:rPr>
              <a:t>Loans Ltd.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10F891-310E-F346-B9F3-7DD2B014C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86" cy="5143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8416F-A9C7-994F-B710-905D8DFE99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778" y="0"/>
            <a:ext cx="6633576" cy="32516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C8D-F60A-3541-ACC3-05D30EF3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B20B86-2BCB-7D40-97A4-5450A4E5C8E9}"/>
              </a:ext>
            </a:extLst>
          </p:cNvPr>
          <p:cNvSpPr txBox="1">
            <a:spLocks/>
          </p:cNvSpPr>
          <p:nvPr/>
        </p:nvSpPr>
        <p:spPr>
          <a:xfrm>
            <a:off x="468000" y="360971"/>
            <a:ext cx="6014375" cy="7386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75" b="0" i="0" kern="1200">
                <a:solidFill>
                  <a:srgbClr val="5F2167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r>
              <a:rPr lang="en-GB" sz="2600" dirty="0">
                <a:solidFill>
                  <a:schemeClr val="bg1"/>
                </a:solidFill>
              </a:rPr>
              <a:t>Innovate UK Smart funding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FBDA6F-4934-FD4E-BEA1-52ACCEE75FA7}"/>
              </a:ext>
            </a:extLst>
          </p:cNvPr>
          <p:cNvSpPr/>
          <p:nvPr/>
        </p:nvSpPr>
        <p:spPr>
          <a:xfrm>
            <a:off x="468000" y="1570257"/>
            <a:ext cx="3821778" cy="2523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800"/>
              </a:spcAft>
              <a:buFont typeface="System Font Regular"/>
              <a:buChar char="-"/>
            </a:pPr>
            <a:r>
              <a:rPr lang="en-GB" sz="1800" dirty="0">
                <a:solidFill>
                  <a:schemeClr val="bg1"/>
                </a:solidFill>
                <a:latin typeface="+mj-lt"/>
                <a:ea typeface="Rockwell Nova Light" charset="0"/>
                <a:cs typeface="Rockwell Nova Light" charset="0"/>
              </a:rPr>
              <a:t>enables businesses to apply for grant funding regardless of technical or industrial area of focus</a:t>
            </a:r>
          </a:p>
          <a:p>
            <a:pPr marL="285750" indent="-285750">
              <a:spcAft>
                <a:spcPts val="800"/>
              </a:spcAft>
              <a:buFont typeface="System Font Regular"/>
              <a:buChar char="-"/>
            </a:pPr>
            <a:r>
              <a:rPr lang="en-GB" sz="1800" dirty="0">
                <a:solidFill>
                  <a:schemeClr val="bg1"/>
                </a:solidFill>
                <a:latin typeface="+mj-lt"/>
                <a:ea typeface="Rockwell Nova Light" charset="0"/>
                <a:cs typeface="Rockwell Nova Light" charset="0"/>
              </a:rPr>
              <a:t>funding for the best proposals in a competitive application process</a:t>
            </a:r>
          </a:p>
          <a:p>
            <a:pPr marL="285750" indent="-285750">
              <a:spcAft>
                <a:spcPts val="800"/>
              </a:spcAft>
              <a:buFont typeface="System Font Regular"/>
              <a:buChar char="-"/>
            </a:pPr>
            <a:r>
              <a:rPr lang="en-GB" sz="1800" dirty="0">
                <a:solidFill>
                  <a:schemeClr val="bg1"/>
                </a:solidFill>
                <a:latin typeface="+mj-lt"/>
                <a:ea typeface="Rockwell Nova Light" charset="0"/>
                <a:cs typeface="Rockwell Nova Light" charset="0"/>
              </a:rPr>
              <a:t>5 open competitions run in 2018/19, each offering £20 million funding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Rockwell Nova Light" charset="0"/>
              <a:ea typeface="Rockwell Nova Light" charset="0"/>
              <a:cs typeface="Rockwell Nova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8F7D49-58FC-1D45-876E-B974581A0BB3}"/>
              </a:ext>
            </a:extLst>
          </p:cNvPr>
          <p:cNvSpPr/>
          <p:nvPr/>
        </p:nvSpPr>
        <p:spPr>
          <a:xfrm>
            <a:off x="467999" y="745302"/>
            <a:ext cx="382177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rPr>
              <a:t>For businesses in any sector</a:t>
            </a:r>
            <a:endParaRPr lang="en-US" sz="1600" dirty="0">
              <a:solidFill>
                <a:schemeClr val="bg1"/>
              </a:solidFill>
              <a:latin typeface="Rockwell Nova Light" charset="0"/>
              <a:ea typeface="Rockwell Nova Light" charset="0"/>
              <a:cs typeface="Rockwell Nova Light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79A7F5-F4EB-6B41-BB29-0EFA4D40B7CF}"/>
              </a:ext>
            </a:extLst>
          </p:cNvPr>
          <p:cNvSpPr txBox="1">
            <a:spLocks/>
          </p:cNvSpPr>
          <p:nvPr/>
        </p:nvSpPr>
        <p:spPr>
          <a:xfrm>
            <a:off x="468001" y="4678419"/>
            <a:ext cx="2405022" cy="4806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lIns="180000" tIns="90000" rIns="90000" bIns="9000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>
                <a:solidFill>
                  <a:schemeClr val="bg1"/>
                </a:solidFill>
                <a:latin typeface="+mj-lt"/>
              </a:rPr>
              <a:t>Paul Holt, founder, Photocentric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1669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10F891-310E-F346-B9F3-7DD2B014CE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87" cy="5143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8416F-A9C7-994F-B710-905D8DFE99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956" y="-2"/>
            <a:ext cx="4985398" cy="32681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C8D-F60A-3541-ACC3-05D30EF3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3FE5D1F-97CB-EA4E-A676-814FCF3180D7}"/>
              </a:ext>
            </a:extLst>
          </p:cNvPr>
          <p:cNvSpPr txBox="1">
            <a:spLocks/>
          </p:cNvSpPr>
          <p:nvPr/>
        </p:nvSpPr>
        <p:spPr>
          <a:xfrm>
            <a:off x="467998" y="2101191"/>
            <a:ext cx="4104002" cy="23338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We want to find the best and most talented innovators from a diverse range of backgrounds, and provide them with the resources, advice and self-belief to succeed.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Our approach shines a spotlight where there is currently under representation in business innovation.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621F70-D63A-294E-9D13-CAC0B17A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969"/>
            <a:ext cx="4493467" cy="520274"/>
          </a:xfrm>
        </p:spPr>
        <p:txBody>
          <a:bodyPr lIns="0" tIns="0" rIns="0" bIns="0" anchor="t">
            <a:norm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Diversity and inclusion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F31F9-452A-9C44-B7FF-6D4D3F697B20}"/>
              </a:ext>
            </a:extLst>
          </p:cNvPr>
          <p:cNvSpPr/>
          <p:nvPr/>
        </p:nvSpPr>
        <p:spPr>
          <a:xfrm>
            <a:off x="468000" y="1136239"/>
            <a:ext cx="368924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ea typeface="Rockwell Nova Light" charset="0"/>
                <a:cs typeface="Calibri" panose="020F0502020204030204" pitchFamily="34" charset="0"/>
              </a:rPr>
              <a:t>At Innovate UK we are committed to encouraging diversity and inclusion in business innovation.</a:t>
            </a:r>
          </a:p>
        </p:txBody>
      </p:sp>
    </p:spTree>
    <p:extLst>
      <p:ext uri="{BB962C8B-B14F-4D97-AF65-F5344CB8AC3E}">
        <p14:creationId xmlns:p14="http://schemas.microsoft.com/office/powerpoint/2010/main" val="371814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10F891-310E-F346-B9F3-7DD2B014CE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86" cy="5143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8416F-A9C7-994F-B710-905D8DFE99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956" y="-2"/>
            <a:ext cx="4985398" cy="32681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C8D-F60A-3541-ACC3-05D30EF3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3FE5D1F-97CB-EA4E-A676-814FCF3180D7}"/>
              </a:ext>
            </a:extLst>
          </p:cNvPr>
          <p:cNvSpPr txBox="1">
            <a:spLocks/>
          </p:cNvSpPr>
          <p:nvPr/>
        </p:nvSpPr>
        <p:spPr>
          <a:xfrm>
            <a:off x="467998" y="1730786"/>
            <a:ext cx="3833069" cy="29541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  <a:spcAft>
                <a:spcPts val="700"/>
              </a:spcAft>
              <a:buFont typeface="System Font Regular"/>
              <a:buChar char="-"/>
            </a:pPr>
            <a:r>
              <a:rPr lang="en-GB" sz="18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we are working to ensure women’s ideas are heard and they have the support to turn them into successful businesses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700"/>
              </a:spcAft>
              <a:buFont typeface="System Font Regular"/>
              <a:buChar char="-"/>
            </a:pPr>
            <a:r>
              <a:rPr lang="en-GB" sz="18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we found that just 1 in 7 applications for our funding came from women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700"/>
              </a:spcAft>
              <a:buFont typeface="System Font Regular"/>
              <a:buChar char="-"/>
            </a:pPr>
            <a:r>
              <a:rPr lang="en-GB" sz="18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our first campaign saw a 71% uplift in women-led applications for support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621F70-D63A-294E-9D13-CAC0B17A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969"/>
            <a:ext cx="4493467" cy="520274"/>
          </a:xfrm>
        </p:spPr>
        <p:txBody>
          <a:bodyPr lIns="0" tIns="0" rIns="0" bIns="0" anchor="t">
            <a:norm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Women in Innovation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084BA7-B79F-D445-A9B7-7134BF344366}"/>
              </a:ext>
            </a:extLst>
          </p:cNvPr>
          <p:cNvSpPr/>
          <p:nvPr/>
        </p:nvSpPr>
        <p:spPr>
          <a:xfrm>
            <a:off x="481198" y="766701"/>
            <a:ext cx="317401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rPr>
              <a:t>Encouraging and supporting diversity in innovation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CBC7C-528F-ED4A-BA83-B67D85CA0F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606" y="4363190"/>
            <a:ext cx="1439970" cy="438041"/>
          </a:xfrm>
          <a:prstGeom prst="rect">
            <a:avLst/>
          </a:prstGeom>
          <a:effectLst>
            <a:outerShdw blurRad="647700" sx="152000" sy="152000" algn="ctr" rotWithShape="0">
              <a:schemeClr val="accent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04849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6714EC-0B5E-284C-9AA3-3141FFE026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30" y="-11261"/>
            <a:ext cx="9141289" cy="5143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900DE-A8B0-4ECC-929E-E49D598BF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3" t="-1" r="3968" b="-125"/>
          <a:stretch/>
        </p:blipFill>
        <p:spPr>
          <a:xfrm>
            <a:off x="4764233" y="0"/>
            <a:ext cx="4468093" cy="52360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2FDB6-8809-8945-90FD-2132777C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5CBFAD-B30D-8541-A614-1B34E4D47106}"/>
              </a:ext>
            </a:extLst>
          </p:cNvPr>
          <p:cNvSpPr txBox="1">
            <a:spLocks/>
          </p:cNvSpPr>
          <p:nvPr/>
        </p:nvSpPr>
        <p:spPr>
          <a:xfrm>
            <a:off x="467999" y="339502"/>
            <a:ext cx="4066265" cy="584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ct val="0"/>
              </a:spcBef>
              <a:buClrTx/>
              <a:buNone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2200" b="1" dirty="0">
                <a:solidFill>
                  <a:schemeClr val="bg1"/>
                </a:solidFill>
              </a:rPr>
              <a:t>Success stories</a:t>
            </a:r>
            <a:r>
              <a:rPr lang="en-GB" sz="2200" dirty="0">
                <a:solidFill>
                  <a:schemeClr val="bg1"/>
                </a:solidFill>
              </a:rPr>
              <a:t>: </a:t>
            </a:r>
            <a:r>
              <a:rPr lang="en-GB" altLang="en-US" sz="2200" dirty="0">
                <a:solidFill>
                  <a:schemeClr val="bg1"/>
                </a:solidFill>
              </a:rPr>
              <a:t>AI company </a:t>
            </a:r>
            <a:r>
              <a:rPr lang="en-GB" altLang="en-US" sz="2200" dirty="0" err="1">
                <a:solidFill>
                  <a:schemeClr val="bg1"/>
                </a:solidFill>
              </a:rPr>
              <a:t>Gyana</a:t>
            </a:r>
            <a:r>
              <a:rPr lang="en-GB" altLang="en-US" sz="2200" dirty="0">
                <a:solidFill>
                  <a:schemeClr val="bg1"/>
                </a:solidFill>
              </a:rPr>
              <a:t> makes ‘Cool’ list inside 2 years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022EA-1235-BC46-AB9C-D0ADF9C39CAE}"/>
              </a:ext>
            </a:extLst>
          </p:cNvPr>
          <p:cNvSpPr/>
          <p:nvPr/>
        </p:nvSpPr>
        <p:spPr>
          <a:xfrm>
            <a:off x="-37734" y="3485052"/>
            <a:ext cx="4572000" cy="163121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F53BDAF-D840-BD48-B69F-801434161249}"/>
              </a:ext>
            </a:extLst>
          </p:cNvPr>
          <p:cNvSpPr txBox="1">
            <a:spLocks/>
          </p:cNvSpPr>
          <p:nvPr/>
        </p:nvSpPr>
        <p:spPr>
          <a:xfrm>
            <a:off x="468001" y="1203598"/>
            <a:ext cx="4066263" cy="23743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7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Big data analysis platform uses AI to highlight trends across multiple data sources, including social media</a:t>
            </a:r>
          </a:p>
          <a:p>
            <a:r>
              <a:rPr lang="en-GB" altLang="en-US" sz="17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The platform, </a:t>
            </a:r>
            <a:r>
              <a:rPr lang="en-GB" altLang="en-US" sz="170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GyanaAI</a:t>
            </a:r>
            <a:r>
              <a:rPr lang="en-GB" altLang="en-US" sz="17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, will empower people in their jobs</a:t>
            </a:r>
          </a:p>
          <a:p>
            <a:r>
              <a:rPr lang="en-US" altLang="en-US" sz="170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Gyana</a:t>
            </a:r>
            <a:r>
              <a:rPr lang="en-US" altLang="en-US" sz="17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gained first customers following attendance at two missions partly supported by Innovate UK</a:t>
            </a:r>
          </a:p>
          <a:p>
            <a:pPr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altLang="x-none" sz="17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FE4F64-28F1-AD42-9B72-441F54CB8D6A}"/>
              </a:ext>
            </a:extLst>
          </p:cNvPr>
          <p:cNvSpPr/>
          <p:nvPr/>
        </p:nvSpPr>
        <p:spPr>
          <a:xfrm>
            <a:off x="251520" y="3593873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altLang="en-US" sz="1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“</a:t>
            </a:r>
            <a:r>
              <a:rPr lang="en-GB" alt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Innovate UK has been directly and indirectly connected in many ways...</a:t>
            </a:r>
          </a:p>
          <a:p>
            <a:pPr defTabSz="34290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alt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 was introduced to Catapults which have been good allies.”</a:t>
            </a:r>
          </a:p>
          <a:p>
            <a:pPr algn="r" defTabSz="34290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altLang="en-US" sz="1400" dirty="0" err="1">
                <a:solidFill>
                  <a:schemeClr val="bg1"/>
                </a:solidFill>
                <a:latin typeface="+mj-lt"/>
              </a:rPr>
              <a:t>Joyeeta</a:t>
            </a:r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 Das</a:t>
            </a:r>
            <a:r>
              <a:rPr lang="en-GB" altLang="en-US" sz="1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Founder and CEO, </a:t>
            </a:r>
            <a:r>
              <a:rPr lang="en-GB" altLang="en-US" sz="14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Gyana</a:t>
            </a:r>
            <a:endParaRPr lang="en-GB" altLang="en-US" sz="1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en-GB" altLang="x-none" sz="1600" dirty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BEE22-B890-204A-B92E-2C517F93E0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07" b="27454"/>
          <a:stretch/>
        </p:blipFill>
        <p:spPr>
          <a:xfrm>
            <a:off x="5027126" y="-36086"/>
            <a:ext cx="4114166" cy="37313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655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1FEAA4-011E-1E4F-A893-48A6403481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9141291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C8D-F60A-3541-ACC3-05D30EF3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C11F7-618A-4049-A73D-5CCF3BFC0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239" y="4228386"/>
            <a:ext cx="890270" cy="719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D619D2-CB2B-1340-A6D9-9E57D3A717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"/>
          <a:stretch/>
        </p:blipFill>
        <p:spPr>
          <a:xfrm>
            <a:off x="1" y="0"/>
            <a:ext cx="9143998" cy="5143501"/>
          </a:xfrm>
          <a:prstGeom prst="rect">
            <a:avLst/>
          </a:prstGeom>
          <a:ln>
            <a:noFill/>
          </a:ln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3FE5D1F-97CB-EA4E-A676-814FCF3180D7}"/>
              </a:ext>
            </a:extLst>
          </p:cNvPr>
          <p:cNvSpPr txBox="1">
            <a:spLocks/>
          </p:cNvSpPr>
          <p:nvPr/>
        </p:nvSpPr>
        <p:spPr>
          <a:xfrm>
            <a:off x="467998" y="1595657"/>
            <a:ext cx="3743961" cy="30376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 2017 we partnered with the Prince’s Trust </a:t>
            </a:r>
            <a:b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on campaign encouraging more young people to develop their innovative business ideas.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11 regional innovation events across the UK, giving 150 young people innovative business advice and guidance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24 young people aged 18-30 received funding, an innovation mentor, and an allowance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621F70-D63A-294E-9D13-CAC0B17A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3824"/>
            <a:ext cx="4058843" cy="492443"/>
          </a:xfrm>
        </p:spPr>
        <p:txBody>
          <a:bodyPr lIns="0" tIns="0" rIns="0" bIns="0" anchor="t">
            <a:norm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Ideas Mean Business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D0F82-9BC2-0E44-AB62-4AF42564D6A6}"/>
              </a:ext>
            </a:extLst>
          </p:cNvPr>
          <p:cNvSpPr/>
          <p:nvPr/>
        </p:nvSpPr>
        <p:spPr>
          <a:xfrm>
            <a:off x="467999" y="749767"/>
            <a:ext cx="317401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Rockwell Nova Light" charset="0"/>
                <a:ea typeface="Rockwell Nova Light" charset="0"/>
                <a:cs typeface="Rockwell Nova Light" charset="0"/>
              </a:rPr>
              <a:t>Encouraging and supporting diversity in innovation</a:t>
            </a:r>
          </a:p>
        </p:txBody>
      </p:sp>
    </p:spTree>
    <p:extLst>
      <p:ext uri="{BB962C8B-B14F-4D97-AF65-F5344CB8AC3E}">
        <p14:creationId xmlns:p14="http://schemas.microsoft.com/office/powerpoint/2010/main" val="75651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8">
            <a:extLst>
              <a:ext uri="{FF2B5EF4-FFF2-40B4-BE49-F238E27FC236}">
                <a16:creationId xmlns:a16="http://schemas.microsoft.com/office/drawing/2014/main" id="{50144B19-9BC8-47F7-BB98-E0BB88BEBB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5143499"/>
          </a:xfrm>
        </p:grpSpPr>
        <p:pic>
          <p:nvPicPr>
            <p:cNvPr id="38930" name="Picture 64">
              <a:extLst>
                <a:ext uri="{FF2B5EF4-FFF2-40B4-BE49-F238E27FC236}">
                  <a16:creationId xmlns:a16="http://schemas.microsoft.com/office/drawing/2014/main" id="{7F51F7FB-25B6-4244-9AD1-52D4257FB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177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1" name="Picture 34">
              <a:extLst>
                <a:ext uri="{FF2B5EF4-FFF2-40B4-BE49-F238E27FC236}">
                  <a16:creationId xmlns:a16="http://schemas.microsoft.com/office/drawing/2014/main" id="{3A3450FB-22CB-40D2-AEA1-451AEE4C6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6354"/>
              <a:ext cx="9144000" cy="4177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B25C265D-13B8-4D85-9575-3AA917A17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96875"/>
            <a:ext cx="32194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580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2870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.AppleSystemUIFont"/>
              <a:buNone/>
            </a:pPr>
            <a:r>
              <a:rPr lang="en-US" altLang="en-US" sz="2200" dirty="0">
                <a:solidFill>
                  <a:srgbClr val="1E1348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rPr>
              <a:t>Benefiting everyone through knowledge,</a:t>
            </a:r>
            <a:br>
              <a:rPr lang="en-US" altLang="en-US" sz="2200" dirty="0">
                <a:solidFill>
                  <a:srgbClr val="1E1348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rPr>
            </a:br>
            <a:r>
              <a:rPr lang="en-US" altLang="en-US" sz="2200" dirty="0">
                <a:solidFill>
                  <a:srgbClr val="1E1348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rPr>
              <a:t>talent and ideas.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7E9D0-79A1-2046-AE36-88CDED750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94085F-68E6-4332-8C81-9FBDCC3C751F}" type="slidenum">
              <a:rPr lang="en-US">
                <a:solidFill>
                  <a:srgbClr val="4C6172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dirty="0">
              <a:solidFill>
                <a:srgbClr val="4C617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EF09B-F7A0-F243-9C44-A33AC50E58AF}"/>
              </a:ext>
            </a:extLst>
          </p:cNvPr>
          <p:cNvSpPr txBox="1"/>
          <p:nvPr/>
        </p:nvSpPr>
        <p:spPr>
          <a:xfrm>
            <a:off x="366713" y="1690688"/>
            <a:ext cx="2443162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 Light" panose="020F0302020204030204"/>
                <a:ea typeface="+mn-ea"/>
              </a:rPr>
              <a:t>UK Research and Innovation brings together the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 Light" panose="020F0302020204030204"/>
                <a:ea typeface="+mn-ea"/>
              </a:rPr>
              <a:t>7 Research Councils, Innovate UK and Research England.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 Light" panose="020F0302020204030204"/>
                <a:ea typeface="+mn-ea"/>
              </a:rPr>
              <a:t> </a:t>
            </a:r>
          </a:p>
        </p:txBody>
      </p:sp>
      <p:pic>
        <p:nvPicPr>
          <p:cNvPr id="38918" name="Picture 67">
            <a:extLst>
              <a:ext uri="{FF2B5EF4-FFF2-40B4-BE49-F238E27FC236}">
                <a16:creationId xmlns:a16="http://schemas.microsoft.com/office/drawing/2014/main" id="{1809C808-BE1B-4CFE-9555-3795FFD54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211138"/>
            <a:ext cx="177165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9" name="Group 4">
            <a:extLst>
              <a:ext uri="{FF2B5EF4-FFF2-40B4-BE49-F238E27FC236}">
                <a16:creationId xmlns:a16="http://schemas.microsoft.com/office/drawing/2014/main" id="{92A26922-7A38-41F7-94CC-4A86390B9B9D}"/>
              </a:ext>
            </a:extLst>
          </p:cNvPr>
          <p:cNvGrpSpPr>
            <a:grpSpLocks/>
          </p:cNvGrpSpPr>
          <p:nvPr/>
        </p:nvGrpSpPr>
        <p:grpSpPr bwMode="auto">
          <a:xfrm>
            <a:off x="3062288" y="233363"/>
            <a:ext cx="4676775" cy="4676775"/>
            <a:chOff x="3061623" y="211419"/>
            <a:chExt cx="4736751" cy="473675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6FF86F-2D8B-5D4B-B25F-ED1D0F59594B}"/>
                </a:ext>
              </a:extLst>
            </p:cNvPr>
            <p:cNvSpPr/>
            <p:nvPr/>
          </p:nvSpPr>
          <p:spPr>
            <a:xfrm>
              <a:off x="3061623" y="211419"/>
              <a:ext cx="4736751" cy="4736751"/>
            </a:xfrm>
            <a:prstGeom prst="ellipse">
              <a:avLst/>
            </a:prstGeom>
            <a:solidFill>
              <a:srgbClr val="003255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100" dirty="0">
                <a:solidFill>
                  <a:srgbClr val="FEFFFF"/>
                </a:solidFill>
                <a:latin typeface="Calibri Light" panose="020F03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FD16C2A-1064-6A4B-88FE-CF4177458DB2}"/>
                </a:ext>
              </a:extLst>
            </p:cNvPr>
            <p:cNvSpPr/>
            <p:nvPr/>
          </p:nvSpPr>
          <p:spPr>
            <a:xfrm>
              <a:off x="3645275" y="790248"/>
              <a:ext cx="1146404" cy="1144795"/>
            </a:xfrm>
            <a:prstGeom prst="ellipse">
              <a:avLst/>
            </a:prstGeom>
            <a:solidFill>
              <a:srgbClr val="003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Arts and Humanities Research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Council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D737976-B003-2843-8A21-D2CCC7ECC2C3}"/>
                </a:ext>
              </a:extLst>
            </p:cNvPr>
            <p:cNvSpPr/>
            <p:nvPr/>
          </p:nvSpPr>
          <p:spPr>
            <a:xfrm>
              <a:off x="4868856" y="790248"/>
              <a:ext cx="1144795" cy="1144795"/>
            </a:xfrm>
            <a:prstGeom prst="ellipse">
              <a:avLst/>
            </a:prstGeom>
            <a:solidFill>
              <a:srgbClr val="003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Biotech and Biological Sciences Research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Council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FC3D060-11EB-0A46-9CE1-0A1E83283A62}"/>
                </a:ext>
              </a:extLst>
            </p:cNvPr>
            <p:cNvSpPr/>
            <p:nvPr/>
          </p:nvSpPr>
          <p:spPr>
            <a:xfrm>
              <a:off x="6079573" y="790248"/>
              <a:ext cx="1144795" cy="1144795"/>
            </a:xfrm>
            <a:prstGeom prst="ellipse">
              <a:avLst/>
            </a:prstGeom>
            <a:solidFill>
              <a:srgbClr val="003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Economic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and Social Research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Council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E62A62F-3D4F-B740-B2E8-FDCC1417E68E}"/>
                </a:ext>
              </a:extLst>
            </p:cNvPr>
            <p:cNvSpPr/>
            <p:nvPr/>
          </p:nvSpPr>
          <p:spPr>
            <a:xfrm>
              <a:off x="3658138" y="2005789"/>
              <a:ext cx="1146404" cy="1144795"/>
            </a:xfrm>
            <a:prstGeom prst="ellipse">
              <a:avLst/>
            </a:prstGeom>
            <a:solidFill>
              <a:srgbClr val="003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Engineering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and Physical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Sciences Research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Council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DBF4C2E-B506-A446-9C77-BD73F9615240}"/>
                </a:ext>
              </a:extLst>
            </p:cNvPr>
            <p:cNvSpPr/>
            <p:nvPr/>
          </p:nvSpPr>
          <p:spPr>
            <a:xfrm>
              <a:off x="6079573" y="2005789"/>
              <a:ext cx="1144795" cy="1144795"/>
            </a:xfrm>
            <a:prstGeom prst="ellipse">
              <a:avLst/>
            </a:prstGeom>
            <a:solidFill>
              <a:srgbClr val="003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Medical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Research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Council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51AB486-D19D-AF44-A904-A357B3129DB4}"/>
                </a:ext>
              </a:extLst>
            </p:cNvPr>
            <p:cNvSpPr/>
            <p:nvPr/>
          </p:nvSpPr>
          <p:spPr>
            <a:xfrm>
              <a:off x="3658138" y="3221330"/>
              <a:ext cx="1146404" cy="1144795"/>
            </a:xfrm>
            <a:prstGeom prst="ellipse">
              <a:avLst/>
            </a:prstGeom>
            <a:solidFill>
              <a:srgbClr val="003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Natural Environment Research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Council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C5A69F8-F4C2-074B-A86F-EB1E90115B00}"/>
                </a:ext>
              </a:extLst>
            </p:cNvPr>
            <p:cNvSpPr/>
            <p:nvPr/>
          </p:nvSpPr>
          <p:spPr>
            <a:xfrm>
              <a:off x="6079573" y="3221330"/>
              <a:ext cx="1144795" cy="1144795"/>
            </a:xfrm>
            <a:prstGeom prst="ellipse">
              <a:avLst/>
            </a:prstGeom>
            <a:solidFill>
              <a:srgbClr val="003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Science and Technology Facilities Council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14670CE-D378-9445-B781-4D3E8BA97CD4}"/>
                </a:ext>
              </a:extLst>
            </p:cNvPr>
            <p:cNvSpPr/>
            <p:nvPr/>
          </p:nvSpPr>
          <p:spPr>
            <a:xfrm>
              <a:off x="4868856" y="2005789"/>
              <a:ext cx="1144795" cy="1144795"/>
            </a:xfrm>
            <a:prstGeom prst="ellipse">
              <a:avLst/>
            </a:prstGeom>
            <a:solidFill>
              <a:srgbClr val="4C1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srgbClr val="FEFFFF"/>
                  </a:solidFill>
                  <a:cs typeface="Calibri" panose="020F0502020204030204" pitchFamily="34" charset="0"/>
                </a:rPr>
                <a:t>Innovate UK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2CB16F-8067-9A47-8D16-0F663E06A2F1}"/>
                </a:ext>
              </a:extLst>
            </p:cNvPr>
            <p:cNvSpPr/>
            <p:nvPr/>
          </p:nvSpPr>
          <p:spPr>
            <a:xfrm>
              <a:off x="4868856" y="3221330"/>
              <a:ext cx="1144795" cy="1144795"/>
            </a:xfrm>
            <a:prstGeom prst="ellipse">
              <a:avLst/>
            </a:prstGeom>
            <a:solidFill>
              <a:srgbClr val="003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bIns="9000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Research </a:t>
              </a:r>
              <a:b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</a:br>
              <a:r>
                <a:rPr lang="en-US" sz="900" dirty="0">
                  <a:solidFill>
                    <a:srgbClr val="FEFFFF"/>
                  </a:solidFill>
                  <a:latin typeface="Calibri Light" panose="020F0302020204030204"/>
                </a:rPr>
                <a:t>England</a:t>
              </a:r>
            </a:p>
          </p:txBody>
        </p:sp>
      </p:grp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E15572-298C-7045-83DE-B8B377A426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7" y="0"/>
            <a:ext cx="9141291" cy="514350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A8001F-5E8C-A74C-8189-E7778E6FD8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2FDB6-8809-8945-90FD-2132777C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5CBFAD-B30D-8541-A614-1B34E4D47106}"/>
              </a:ext>
            </a:extLst>
          </p:cNvPr>
          <p:cNvSpPr txBox="1">
            <a:spLocks/>
          </p:cNvSpPr>
          <p:nvPr/>
        </p:nvSpPr>
        <p:spPr>
          <a:xfrm>
            <a:off x="468000" y="318192"/>
            <a:ext cx="4010687" cy="584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altLang="x-none" sz="2200" b="1" dirty="0">
                <a:solidFill>
                  <a:schemeClr val="bg1"/>
                </a:solidFill>
              </a:rPr>
              <a:t>Success Stories</a:t>
            </a:r>
            <a:r>
              <a:rPr lang="en-GB" altLang="x-none" sz="2200" dirty="0">
                <a:solidFill>
                  <a:schemeClr val="bg1"/>
                </a:solidFill>
              </a:rPr>
              <a:t>: Savings for the Ministry of Defence by </a:t>
            </a:r>
            <a:r>
              <a:rPr lang="en-GB" altLang="x-none" sz="2200" b="1" dirty="0" err="1">
                <a:solidFill>
                  <a:schemeClr val="bg1"/>
                </a:solidFill>
              </a:rPr>
              <a:t>Qioptiq</a:t>
            </a:r>
            <a:r>
              <a:rPr lang="en-GB" altLang="x-none" sz="2200" dirty="0">
                <a:solidFill>
                  <a:schemeClr val="bg1"/>
                </a:solidFill>
              </a:rPr>
              <a:t>	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022EA-1235-BC46-AB9C-D0ADF9C39CAE}"/>
              </a:ext>
            </a:extLst>
          </p:cNvPr>
          <p:cNvSpPr/>
          <p:nvPr/>
        </p:nvSpPr>
        <p:spPr>
          <a:xfrm>
            <a:off x="-88324" y="3754766"/>
            <a:ext cx="4468092" cy="105982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F53BDAF-D840-BD48-B69F-801434161249}"/>
              </a:ext>
            </a:extLst>
          </p:cNvPr>
          <p:cNvSpPr txBox="1">
            <a:spLocks/>
          </p:cNvSpPr>
          <p:nvPr/>
        </p:nvSpPr>
        <p:spPr>
          <a:xfrm>
            <a:off x="468001" y="1308432"/>
            <a:ext cx="3761876" cy="23919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  <a:buFont typeface="System Font Regular"/>
              <a:buChar char="-"/>
            </a:pPr>
            <a:r>
              <a:rPr lang="en-GB" altLang="x-none" sz="1600" dirty="0">
                <a:solidFill>
                  <a:schemeClr val="bg1"/>
                </a:solidFill>
                <a:latin typeface="+mj-lt"/>
              </a:rPr>
              <a:t>KTP with Cardiff Business School and associate </a:t>
            </a:r>
            <a:r>
              <a:rPr lang="en-GB" altLang="x-none" sz="1600" dirty="0" err="1">
                <a:solidFill>
                  <a:schemeClr val="bg1"/>
                </a:solidFill>
                <a:latin typeface="+mj-lt"/>
              </a:rPr>
              <a:t>Thanos</a:t>
            </a:r>
            <a:r>
              <a:rPr lang="en-GB" altLang="x-none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altLang="x-none" sz="1600" dirty="0" err="1">
                <a:solidFill>
                  <a:schemeClr val="bg1"/>
                </a:solidFill>
                <a:latin typeface="+mj-lt"/>
              </a:rPr>
              <a:t>Goltos</a:t>
            </a:r>
            <a:r>
              <a:rPr lang="en-GB" altLang="x-none" sz="1600" dirty="0">
                <a:solidFill>
                  <a:schemeClr val="bg1"/>
                </a:solidFill>
                <a:latin typeface="+mj-lt"/>
              </a:rPr>
              <a:t> reduced costs through leaner supply chain</a:t>
            </a:r>
          </a:p>
          <a:p>
            <a:pPr>
              <a:spcBef>
                <a:spcPts val="600"/>
              </a:spcBef>
              <a:buClr>
                <a:schemeClr val="bg1"/>
              </a:buClr>
              <a:buFont typeface="System Font Regular"/>
              <a:buChar char="-"/>
            </a:pPr>
            <a:r>
              <a:rPr lang="en-GB" altLang="x-none" sz="1600" dirty="0">
                <a:solidFill>
                  <a:schemeClr val="bg1"/>
                </a:solidFill>
                <a:latin typeface="+mj-lt"/>
              </a:rPr>
              <a:t>opened new £3.7 million warehouse in North Wales to support £83 million contract with MoD</a:t>
            </a:r>
          </a:p>
          <a:p>
            <a:pPr>
              <a:spcBef>
                <a:spcPts val="600"/>
              </a:spcBef>
              <a:buClr>
                <a:schemeClr val="bg1"/>
              </a:buClr>
              <a:buFont typeface="System Font Regular"/>
              <a:buChar char="-"/>
            </a:pPr>
            <a:r>
              <a:rPr lang="en-GB" altLang="x-none" sz="1600" dirty="0">
                <a:solidFill>
                  <a:schemeClr val="bg1"/>
                </a:solidFill>
                <a:latin typeface="+mj-lt"/>
              </a:rPr>
              <a:t>6-year contract will save MoD £47 million and ensure night-vision equipment available to UK forces worldwide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FE4F64-28F1-AD42-9B72-441F54CB8D6A}"/>
              </a:ext>
            </a:extLst>
          </p:cNvPr>
          <p:cNvSpPr/>
          <p:nvPr/>
        </p:nvSpPr>
        <p:spPr>
          <a:xfrm>
            <a:off x="421242" y="3852142"/>
            <a:ext cx="3958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GB" altLang="x-none" sz="1600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“It’s been a tough, enjoyable journey, and the results have been well worth the effort.”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1386B3-7CBA-F044-9543-91D2C1381389}"/>
              </a:ext>
            </a:extLst>
          </p:cNvPr>
          <p:cNvSpPr/>
          <p:nvPr/>
        </p:nvSpPr>
        <p:spPr>
          <a:xfrm>
            <a:off x="425648" y="4439376"/>
            <a:ext cx="3804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</a:pPr>
            <a:r>
              <a:rPr lang="en-GB" altLang="x-none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Thanos</a:t>
            </a:r>
            <a:r>
              <a:rPr lang="en-GB" altLang="x-none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altLang="x-none" sz="1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Goltos</a:t>
            </a:r>
            <a:r>
              <a:rPr lang="en-GB" altLang="x-none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KTP associate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2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795B-2E50-BD43-B075-58639B1D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ckwell Nova Light" panose="02060303020205020403" pitchFamily="18" charset="0"/>
              </a:rPr>
              <a:t>KTP leads to £500,000 investment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B8BB5D-0282-6D41-955B-1F152F46A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89" y="3930245"/>
            <a:ext cx="1629412" cy="814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895BD-85E9-3544-9B88-875B0FA27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4" y="2744652"/>
            <a:ext cx="2538745" cy="1771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9FD67-0EFA-014F-8030-8E6A9DA7C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420" y="2642110"/>
            <a:ext cx="968951" cy="96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CF6BF-2FCE-1048-9036-F0512B3B83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98" b="34440"/>
          <a:stretch/>
        </p:blipFill>
        <p:spPr>
          <a:xfrm>
            <a:off x="355860" y="987574"/>
            <a:ext cx="4144132" cy="133535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47CEED-4B60-D642-B172-2B028A5F5C6E}"/>
              </a:ext>
            </a:extLst>
          </p:cNvPr>
          <p:cNvSpPr txBox="1"/>
          <p:nvPr/>
        </p:nvSpPr>
        <p:spPr>
          <a:xfrm>
            <a:off x="5106949" y="1051632"/>
            <a:ext cx="37444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“The University of Oxford is delighted to establish this innovative partnership with the National Trust. </a:t>
            </a:r>
          </a:p>
          <a:p>
            <a:endParaRPr lang="en-GB" sz="1800" dirty="0">
              <a:latin typeface="+mj-lt"/>
            </a:endParaRPr>
          </a:p>
          <a:p>
            <a:r>
              <a:rPr lang="en-GB" sz="1800" dirty="0">
                <a:latin typeface="+mj-lt"/>
              </a:rPr>
              <a:t>This flagship collaboration will create exciting opportunities for interdisciplinary research, knowledge exchange and public engagement with the National Trust’s inspiring places, collections, staff and visitors.”</a:t>
            </a:r>
          </a:p>
          <a:p>
            <a:endParaRPr lang="en-GB" sz="1800" dirty="0">
              <a:latin typeface="+mj-lt"/>
            </a:endParaRPr>
          </a:p>
          <a:p>
            <a:pPr algn="r"/>
            <a:r>
              <a:rPr lang="en-GB" sz="1600" dirty="0">
                <a:latin typeface="+mj-lt"/>
              </a:rPr>
              <a:t>Professor Karen O’Brien</a:t>
            </a:r>
          </a:p>
          <a:p>
            <a:pPr algn="r"/>
            <a:r>
              <a:rPr lang="en-GB" sz="1600" dirty="0">
                <a:latin typeface="+mj-lt"/>
              </a:rPr>
              <a:t>Head of Oxford’s Humanities Division</a:t>
            </a:r>
          </a:p>
        </p:txBody>
      </p:sp>
    </p:spTree>
    <p:extLst>
      <p:ext uri="{BB962C8B-B14F-4D97-AF65-F5344CB8AC3E}">
        <p14:creationId xmlns:p14="http://schemas.microsoft.com/office/powerpoint/2010/main" val="1219967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3">
            <a:extLst>
              <a:ext uri="{FF2B5EF4-FFF2-40B4-BE49-F238E27FC236}">
                <a16:creationId xmlns:a16="http://schemas.microsoft.com/office/drawing/2014/main" id="{09037AF9-9092-45FF-B8B8-438C38ED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2FDB6-8809-8945-90FD-2132777C8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0892DA5-B96D-4F95-825C-A3C0A2D359EE}" type="slidenum">
              <a:rPr lang="en-US" smtClean="0"/>
              <a:pPr>
                <a:defRPr/>
              </a:p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4" name="Text Placeholder 3">
            <a:extLst>
              <a:ext uri="{FF2B5EF4-FFF2-40B4-BE49-F238E27FC236}">
                <a16:creationId xmlns:a16="http://schemas.microsoft.com/office/drawing/2014/main" id="{8DCBD5D5-5F23-42E8-95DA-FFA680731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411510"/>
            <a:ext cx="360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None/>
            </a:pPr>
            <a:r>
              <a:rPr lang="en-GB" altLang="en-US" sz="2000" dirty="0">
                <a:solidFill>
                  <a:schemeClr val="bg1"/>
                </a:solidFill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Success stories: </a:t>
            </a:r>
            <a:r>
              <a:rPr lang="en-GB" altLang="en-US" sz="2000" dirty="0">
                <a:solidFill>
                  <a:schemeClr val="bg1"/>
                </a:solidFill>
                <a:latin typeface="+mj-lt"/>
              </a:rPr>
              <a:t>University–industry collaborations  to improve the lives of people with diabetes</a:t>
            </a:r>
            <a:endParaRPr lang="en-US" alt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F53BDAF-D840-BD48-B69F-801434161249}"/>
              </a:ext>
            </a:extLst>
          </p:cNvPr>
          <p:cNvSpPr txBox="1">
            <a:spLocks/>
          </p:cNvSpPr>
          <p:nvPr/>
        </p:nvSpPr>
        <p:spPr>
          <a:xfrm>
            <a:off x="323528" y="1262062"/>
            <a:ext cx="3606800" cy="3829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Diabetes is the world’s fastest-growing chronic disease</a:t>
            </a: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Affects ~3.5 million people in Britain</a:t>
            </a: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85-95% cases are type 2 diabetes</a:t>
            </a: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Novo Nordisk Research Centre Oxford (NNRCO)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FA00C-568D-442A-8759-3EC251376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04" t="-1" b="-2778"/>
          <a:stretch/>
        </p:blipFill>
        <p:spPr>
          <a:xfrm>
            <a:off x="4139952" y="1"/>
            <a:ext cx="5230662" cy="3363838"/>
          </a:xfrm>
          <a:prstGeom prst="rect">
            <a:avLst/>
          </a:prstGeom>
        </p:spPr>
      </p:pic>
      <p:pic>
        <p:nvPicPr>
          <p:cNvPr id="66571" name="Picture 15">
            <a:extLst>
              <a:ext uri="{FF2B5EF4-FFF2-40B4-BE49-F238E27FC236}">
                <a16:creationId xmlns:a16="http://schemas.microsoft.com/office/drawing/2014/main" id="{ABA80C56-73E8-4DD3-BBC2-30E261D0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7" t="-436" r="113" b="436"/>
          <a:stretch>
            <a:fillRect/>
          </a:stretch>
        </p:blipFill>
        <p:spPr bwMode="auto">
          <a:xfrm>
            <a:off x="4379913" y="51470"/>
            <a:ext cx="46767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A4E7A7-5B65-4AAD-9304-0D0823E58079}"/>
              </a:ext>
            </a:extLst>
          </p:cNvPr>
          <p:cNvSpPr txBox="1"/>
          <p:nvPr/>
        </p:nvSpPr>
        <p:spPr>
          <a:xfrm>
            <a:off x="4139952" y="3226005"/>
            <a:ext cx="5002461" cy="1971103"/>
          </a:xfrm>
          <a:prstGeom prst="rect">
            <a:avLst/>
          </a:prstGeom>
          <a:solidFill>
            <a:srgbClr val="717171"/>
          </a:solidFill>
        </p:spPr>
        <p:txBody>
          <a:bodyPr wrap="square" lIns="144000" tIns="108000" rIns="108000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+mj-lt"/>
              </a:rPr>
              <a:t>“Our vision is that the unique combination of industrial and academic know-how will eventually lead to a new generation of treatments to improve</a:t>
            </a:r>
          </a:p>
          <a:p>
            <a:r>
              <a:rPr lang="en-GB" sz="1800" dirty="0">
                <a:solidFill>
                  <a:schemeClr val="bg1"/>
                </a:solidFill>
                <a:latin typeface="+mj-lt"/>
              </a:rPr>
              <a:t>the lives of people with type 2 diabetes.”</a:t>
            </a:r>
          </a:p>
          <a:p>
            <a:endParaRPr lang="en-GB" sz="15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GB" sz="1400" dirty="0">
                <a:solidFill>
                  <a:schemeClr val="bg1"/>
                </a:solidFill>
                <a:latin typeface="+mj-lt"/>
              </a:rPr>
              <a:t>Mads 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Krogsgaard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Thomsen, Chief Science Officer</a:t>
            </a:r>
          </a:p>
          <a:p>
            <a:pPr algn="r"/>
            <a:r>
              <a:rPr lang="en-GB" sz="1400" dirty="0">
                <a:solidFill>
                  <a:schemeClr val="bg1"/>
                </a:solidFill>
                <a:latin typeface="+mj-lt"/>
              </a:rPr>
              <a:t>and Executive Vice President of Novo Nordisk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7966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DE314E-0B3F-CC42-8748-5E27DC345F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7" y="0"/>
            <a:ext cx="9141291" cy="5143500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2FDB6-8809-8945-90FD-2132777C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5CBFAD-B30D-8541-A614-1B34E4D47106}"/>
              </a:ext>
            </a:extLst>
          </p:cNvPr>
          <p:cNvSpPr txBox="1">
            <a:spLocks/>
          </p:cNvSpPr>
          <p:nvPr/>
        </p:nvSpPr>
        <p:spPr>
          <a:xfrm>
            <a:off x="467999" y="403199"/>
            <a:ext cx="4104001" cy="584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altLang="en-US" sz="2000" dirty="0">
                <a:solidFill>
                  <a:schemeClr val="bg1"/>
                </a:solidFill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Success stories:</a:t>
            </a:r>
            <a:r>
              <a:rPr lang="en-GB" altLang="x-none" sz="2000" dirty="0">
                <a:solidFill>
                  <a:schemeClr val="bg1"/>
                </a:solidFill>
                <a:latin typeface="+mj-lt"/>
              </a:rPr>
              <a:t> UKRI bringing research and innovation funding together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F53BDAF-D840-BD48-B69F-801434161249}"/>
              </a:ext>
            </a:extLst>
          </p:cNvPr>
          <p:cNvSpPr txBox="1">
            <a:spLocks/>
          </p:cNvSpPr>
          <p:nvPr/>
        </p:nvSpPr>
        <p:spPr>
          <a:xfrm>
            <a:off x="452234" y="1723586"/>
            <a:ext cx="4103999" cy="35844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.AppleSystemUIFont" charset="-120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bg1"/>
                </a:solidFill>
                <a:latin typeface="+mj-lt"/>
              </a:rPr>
              <a:t>Bristol University spin-out </a:t>
            </a:r>
            <a:r>
              <a:rPr lang="en-GB" sz="1800" dirty="0" err="1">
                <a:solidFill>
                  <a:schemeClr val="bg1"/>
                </a:solidFill>
                <a:latin typeface="+mj-lt"/>
              </a:rPr>
              <a:t>Ziylo</a:t>
            </a:r>
            <a:r>
              <a:rPr lang="en-GB" sz="1800" dirty="0">
                <a:solidFill>
                  <a:schemeClr val="bg1"/>
                </a:solidFill>
                <a:latin typeface="+mj-lt"/>
              </a:rPr>
              <a:t> bought by Novo Nordisk</a:t>
            </a:r>
          </a:p>
          <a:p>
            <a:r>
              <a:rPr lang="en-GB" sz="1800" dirty="0" err="1">
                <a:solidFill>
                  <a:schemeClr val="bg1"/>
                </a:solidFill>
                <a:latin typeface="+mj-lt"/>
              </a:rPr>
              <a:t>Ziylo</a:t>
            </a:r>
            <a:r>
              <a:rPr lang="en-GB" sz="1800" dirty="0">
                <a:solidFill>
                  <a:schemeClr val="bg1"/>
                </a:solidFill>
                <a:latin typeface="+mj-lt"/>
              </a:rPr>
              <a:t> was supported by UKRI funding :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+mj-lt"/>
              </a:rPr>
              <a:t>EPSRC 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+mj-lt"/>
              </a:rPr>
              <a:t>Innovate UK, £500,00 Innovation and Commercialisation of University Research (</a:t>
            </a:r>
            <a:r>
              <a:rPr lang="en-GB" sz="1800" dirty="0" err="1">
                <a:solidFill>
                  <a:schemeClr val="bg1"/>
                </a:solidFill>
                <a:latin typeface="+mj-lt"/>
              </a:rPr>
              <a:t>ICURe</a:t>
            </a:r>
            <a:r>
              <a:rPr lang="en-GB" sz="1800" dirty="0">
                <a:solidFill>
                  <a:schemeClr val="bg1"/>
                </a:solidFill>
                <a:latin typeface="+mj-lt"/>
              </a:rPr>
              <a:t>) programme award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+mj-lt"/>
              </a:rPr>
              <a:t>Research England HEIF funded Technology Transfer capability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C06A7-0D02-4189-BD51-A3BE088CE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452" y="-10608"/>
            <a:ext cx="4320482" cy="2891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E617B-0842-A845-A228-564F98C42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956" y="-2"/>
            <a:ext cx="4985398" cy="3268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7E149-7CA7-46EE-B552-44B47439A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897" y="2861270"/>
            <a:ext cx="4583406" cy="2291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46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08BDC-FB5A-4F02-A553-588BB324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362"/>
            <a:ext cx="6015038" cy="792637"/>
          </a:xfrm>
        </p:spPr>
        <p:txBody>
          <a:bodyPr/>
          <a:lstStyle/>
          <a:p>
            <a:r>
              <a:rPr lang="en-GB" dirty="0"/>
              <a:t>Maximising the commercial impact of the UK’s world class research base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7EBEFF-119D-4B73-A5C0-2DB110F99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3598"/>
            <a:ext cx="7886700" cy="3265559"/>
          </a:xfrm>
        </p:spPr>
        <p:txBody>
          <a:bodyPr/>
          <a:lstStyle/>
          <a:p>
            <a:r>
              <a:rPr lang="en-GB" sz="2000" dirty="0"/>
              <a:t>Navigating support and funding opportunities:</a:t>
            </a:r>
          </a:p>
          <a:p>
            <a:pPr lvl="1"/>
            <a:r>
              <a:rPr lang="en-GB" sz="2000" dirty="0"/>
              <a:t>KTN, UKRI, Tech Transfer</a:t>
            </a:r>
          </a:p>
          <a:p>
            <a:r>
              <a:rPr lang="en-GB" sz="2000" dirty="0"/>
              <a:t>Policy: deliver to national priorities and the Industrial Strategy grand challenges</a:t>
            </a:r>
          </a:p>
          <a:p>
            <a:r>
              <a:rPr lang="en-GB" sz="2000" dirty="0"/>
              <a:t>Accessing funds: share best practice</a:t>
            </a:r>
          </a:p>
          <a:p>
            <a:r>
              <a:rPr lang="en-GB" sz="2000" dirty="0"/>
              <a:t>Collaboration at the heart of innovation</a:t>
            </a:r>
          </a:p>
          <a:p>
            <a:pPr lvl="1"/>
            <a:r>
              <a:rPr lang="en-GB" sz="2000" dirty="0"/>
              <a:t>Connect with new people</a:t>
            </a:r>
          </a:p>
          <a:p>
            <a:pPr lvl="1"/>
            <a:r>
              <a:rPr lang="en-GB" sz="2000" dirty="0"/>
              <a:t>Outpace the competition</a:t>
            </a:r>
          </a:p>
          <a:p>
            <a:pPr lvl="1"/>
            <a:r>
              <a:rPr lang="en-GB" sz="2000" dirty="0"/>
              <a:t>Spark new ideas</a:t>
            </a: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87E51-F654-4C2D-ACC9-EB13E381B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DAACA-913F-4E66-AB28-8101BCE59C6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56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AD89-B225-45F1-A815-889C69DDB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2160588"/>
            <a:ext cx="3697288" cy="454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>
            <a:extLst>
              <a:ext uri="{FF2B5EF4-FFF2-40B4-BE49-F238E27FC236}">
                <a16:creationId xmlns:a16="http://schemas.microsoft.com/office/drawing/2014/main" id="{65D50617-1996-4084-927D-19BF83631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>
            <a:extLst>
              <a:ext uri="{FF2B5EF4-FFF2-40B4-BE49-F238E27FC236}">
                <a16:creationId xmlns:a16="http://schemas.microsoft.com/office/drawing/2014/main" id="{85925E1E-7616-44B7-AF1B-2F7A60D3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04557-B68B-D644-9CB6-639CB0202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3C9C0AE-E6DA-4A9E-9C08-89DB6934C590}" type="slidenum">
              <a:rPr lang="en-US">
                <a:solidFill>
                  <a:srgbClr val="FEFFFF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dirty="0">
              <a:solidFill>
                <a:srgbClr val="FEFFFF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965" name="Content Placeholder 2">
            <a:extLst>
              <a:ext uri="{FF2B5EF4-FFF2-40B4-BE49-F238E27FC236}">
                <a16:creationId xmlns:a16="http://schemas.microsoft.com/office/drawing/2014/main" id="{82CE547C-7F6C-418F-9703-203C6A9D3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58888"/>
            <a:ext cx="40465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.AppleSystemUIFont"/>
              <a:buChar char="-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.AppleSystemUIFont"/>
              <a:buNone/>
            </a:pPr>
            <a:r>
              <a:rPr lang="en-US" altLang="en-US" sz="2000">
                <a:solidFill>
                  <a:srgbClr val="FE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Innovate UK drives productivity and economic growth by supporting businesses to develop new ideas.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.AppleSystemUIFont"/>
              <a:buNone/>
            </a:pPr>
            <a:r>
              <a:rPr lang="en-US" altLang="en-US" sz="2000">
                <a:solidFill>
                  <a:srgbClr val="FE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connect businesses to the people that can help them, and fund businesses and research collaborations in all economic sectors, value chains and UK regions to accelerate innovation.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.AppleSystemUIFont"/>
              <a:buNone/>
            </a:pPr>
            <a:endParaRPr lang="en-US" altLang="en-US" sz="2000">
              <a:solidFill>
                <a:srgbClr val="FE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6CBA88-C92E-1C4C-B11C-68B3009F5C67}"/>
              </a:ext>
            </a:extLst>
          </p:cNvPr>
          <p:cNvSpPr txBox="1">
            <a:spLocks/>
          </p:cNvSpPr>
          <p:nvPr/>
        </p:nvSpPr>
        <p:spPr>
          <a:xfrm>
            <a:off x="487363" y="338138"/>
            <a:ext cx="6013450" cy="5826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b="0" i="0" kern="1200">
                <a:solidFill>
                  <a:srgbClr val="5F2167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300">
                <a:solidFill>
                  <a:srgbClr val="FEFFFF"/>
                </a:solidFill>
              </a:rPr>
              <a:t>Innovate UK</a:t>
            </a:r>
            <a:endParaRPr lang="en-US" b="1" dirty="0">
              <a:solidFill>
                <a:srgbClr val="FE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43483B-AEE8-7C4F-B19E-5F5906576BD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grpSp>
        <p:nvGrpSpPr>
          <p:cNvPr id="43011" name="Group 1">
            <a:extLst>
              <a:ext uri="{FF2B5EF4-FFF2-40B4-BE49-F238E27FC236}">
                <a16:creationId xmlns:a16="http://schemas.microsoft.com/office/drawing/2014/main" id="{CE5A9181-BF0F-49BB-AB8C-E1987FA3A2A1}"/>
              </a:ext>
            </a:extLst>
          </p:cNvPr>
          <p:cNvGrpSpPr>
            <a:grpSpLocks/>
          </p:cNvGrpSpPr>
          <p:nvPr/>
        </p:nvGrpSpPr>
        <p:grpSpPr bwMode="auto">
          <a:xfrm>
            <a:off x="2533650" y="3017838"/>
            <a:ext cx="1901825" cy="1885950"/>
            <a:chOff x="337116" y="3018317"/>
            <a:chExt cx="1901928" cy="188550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70BF6D-D013-405B-9044-5F5C379F9CC9}"/>
                </a:ext>
              </a:extLst>
            </p:cNvPr>
            <p:cNvSpPr/>
            <p:nvPr/>
          </p:nvSpPr>
          <p:spPr>
            <a:xfrm>
              <a:off x="337116" y="3018317"/>
              <a:ext cx="1886052" cy="188550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04CA22DD-D310-48A9-BF13-8FAC28631A71}"/>
                </a:ext>
              </a:extLst>
            </p:cNvPr>
            <p:cNvSpPr txBox="1">
              <a:spLocks/>
            </p:cNvSpPr>
            <p:nvPr/>
          </p:nvSpPr>
          <p:spPr>
            <a:xfrm>
              <a:off x="349817" y="3132590"/>
              <a:ext cx="1889227" cy="588824"/>
            </a:xfrm>
            <a:prstGeom prst="rect">
              <a:avLst/>
            </a:prstGeom>
          </p:spPr>
          <p:txBody>
            <a:bodyPr anchor="ctr"/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50" b="0" i="0" kern="1200">
                  <a:solidFill>
                    <a:srgbClr val="5F2167"/>
                  </a:solidFill>
                  <a:latin typeface="Rockwell Nova Light" charset="0"/>
                  <a:ea typeface="Rockwell Nova Light" charset="0"/>
                  <a:cs typeface="Rockwell Nova Light" charset="0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en-US" sz="4000" b="1" spc="-150" dirty="0">
                  <a:solidFill>
                    <a:schemeClr val="bg1"/>
                  </a:solidFill>
                </a:rPr>
                <a:t>8,000</a:t>
              </a:r>
            </a:p>
          </p:txBody>
        </p:sp>
        <p:sp>
          <p:nvSpPr>
            <p:cNvPr id="43054" name="Title 1">
              <a:extLst>
                <a:ext uri="{FF2B5EF4-FFF2-40B4-BE49-F238E27FC236}">
                  <a16:creationId xmlns:a16="http://schemas.microsoft.com/office/drawing/2014/main" id="{6AA346AC-0E1B-4A5B-BEE0-840DC7EF5A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575" y="3654704"/>
              <a:ext cx="1885509" cy="93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Unique</a:t>
              </a:r>
              <a:br>
                <a:rPr lang="en-US" altLang="en-US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</a:br>
              <a:r>
                <a:rPr lang="en-US" altLang="en-US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organisations</a:t>
              </a:r>
              <a:br>
                <a:rPr lang="en-US" altLang="en-US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</a:br>
              <a:r>
                <a:rPr lang="en-US" altLang="en-US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involved</a:t>
              </a:r>
              <a:endParaRPr lang="en-US" altLang="en-US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pic>
          <p:nvPicPr>
            <p:cNvPr id="43055" name="Picture 82">
              <a:extLst>
                <a:ext uri="{FF2B5EF4-FFF2-40B4-BE49-F238E27FC236}">
                  <a16:creationId xmlns:a16="http://schemas.microsoft.com/office/drawing/2014/main" id="{C5883602-B961-4D51-9F58-9426561D9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27911">
              <a:off x="1444986" y="4053079"/>
              <a:ext cx="773286" cy="71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2" name="Group 2">
            <a:extLst>
              <a:ext uri="{FF2B5EF4-FFF2-40B4-BE49-F238E27FC236}">
                <a16:creationId xmlns:a16="http://schemas.microsoft.com/office/drawing/2014/main" id="{9053974E-FF78-47C7-ACBF-1BE0CF346970}"/>
              </a:ext>
            </a:extLst>
          </p:cNvPr>
          <p:cNvGrpSpPr>
            <a:grpSpLocks/>
          </p:cNvGrpSpPr>
          <p:nvPr/>
        </p:nvGrpSpPr>
        <p:grpSpPr bwMode="auto">
          <a:xfrm>
            <a:off x="6907213" y="857250"/>
            <a:ext cx="1887537" cy="1885950"/>
            <a:chOff x="2530966" y="3018317"/>
            <a:chExt cx="1888440" cy="188550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9FD5689-11FE-4DFF-B218-C37256866CA7}"/>
                </a:ext>
              </a:extLst>
            </p:cNvPr>
            <p:cNvSpPr/>
            <p:nvPr/>
          </p:nvSpPr>
          <p:spPr>
            <a:xfrm>
              <a:off x="2530966" y="3018317"/>
              <a:ext cx="1885263" cy="18855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048" name="Title 1">
              <a:extLst>
                <a:ext uri="{FF2B5EF4-FFF2-40B4-BE49-F238E27FC236}">
                  <a16:creationId xmlns:a16="http://schemas.microsoft.com/office/drawing/2014/main" id="{D183E352-C07A-451C-81E3-A809036F0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858" y="3102353"/>
              <a:ext cx="938794" cy="25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Up to</a:t>
              </a:r>
              <a:endParaRPr lang="en-US" altLang="en-US" sz="12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sp>
          <p:nvSpPr>
            <p:cNvPr id="43049" name="Title 1">
              <a:extLst>
                <a:ext uri="{FF2B5EF4-FFF2-40B4-BE49-F238E27FC236}">
                  <a16:creationId xmlns:a16="http://schemas.microsoft.com/office/drawing/2014/main" id="{FA864690-85DE-445C-90D0-00ECCF7BC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898" y="3357198"/>
              <a:ext cx="1885508" cy="52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£7.30</a:t>
              </a:r>
            </a:p>
          </p:txBody>
        </p:sp>
        <p:sp>
          <p:nvSpPr>
            <p:cNvPr id="43050" name="Title 1">
              <a:extLst>
                <a:ext uri="{FF2B5EF4-FFF2-40B4-BE49-F238E27FC236}">
                  <a16:creationId xmlns:a16="http://schemas.microsoft.com/office/drawing/2014/main" id="{9809AF04-3368-4BEF-9544-2D8BB77EC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858" y="3790575"/>
              <a:ext cx="938794" cy="798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For every </a:t>
              </a:r>
              <a:r>
                <a:rPr lang="en-US" altLang="en-US" sz="1400" b="1">
                  <a:solidFill>
                    <a:schemeClr val="bg1"/>
                  </a:solidFill>
                  <a:latin typeface="Rockwell Nova" panose="02060503020205020403" pitchFamily="18" charset="0"/>
                  <a:cs typeface="Rockwell Nova Light" panose="02060303020205020403" pitchFamily="18" charset="0"/>
                </a:rPr>
                <a:t>£1 </a:t>
              </a: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we’ve invested</a:t>
              </a:r>
              <a:endParaRPr lang="en-US" altLang="en-US" sz="12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pic>
          <p:nvPicPr>
            <p:cNvPr id="43051" name="Picture 54">
              <a:extLst>
                <a:ext uri="{FF2B5EF4-FFF2-40B4-BE49-F238E27FC236}">
                  <a16:creationId xmlns:a16="http://schemas.microsoft.com/office/drawing/2014/main" id="{BF66AA51-E919-4526-A244-2907AAC9FB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416" y="3892067"/>
              <a:ext cx="978254" cy="91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3" name="Group 12">
            <a:extLst>
              <a:ext uri="{FF2B5EF4-FFF2-40B4-BE49-F238E27FC236}">
                <a16:creationId xmlns:a16="http://schemas.microsoft.com/office/drawing/2014/main" id="{E719DF5F-BFEC-47D1-9B7C-EACD56C49C90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857250"/>
            <a:ext cx="1885950" cy="1885950"/>
            <a:chOff x="337116" y="857694"/>
            <a:chExt cx="1885508" cy="188550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5EC0F6-0E96-4186-82E8-FA7AE822C50A}"/>
                </a:ext>
              </a:extLst>
            </p:cNvPr>
            <p:cNvSpPr/>
            <p:nvPr/>
          </p:nvSpPr>
          <p:spPr>
            <a:xfrm>
              <a:off x="337116" y="857694"/>
              <a:ext cx="1885508" cy="188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044" name="Title 1">
              <a:extLst>
                <a:ext uri="{FF2B5EF4-FFF2-40B4-BE49-F238E27FC236}">
                  <a16:creationId xmlns:a16="http://schemas.microsoft.com/office/drawing/2014/main" id="{A5282999-7A2B-4743-898A-49A363C2F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116" y="1301865"/>
              <a:ext cx="1885508" cy="52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£2.2bn</a:t>
              </a:r>
            </a:p>
          </p:txBody>
        </p:sp>
        <p:sp>
          <p:nvSpPr>
            <p:cNvPr id="43045" name="Title 1">
              <a:extLst>
                <a:ext uri="{FF2B5EF4-FFF2-40B4-BE49-F238E27FC236}">
                  <a16:creationId xmlns:a16="http://schemas.microsoft.com/office/drawing/2014/main" id="{B64FFF0B-9F2F-43C5-91B2-26E159CC2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116" y="1780851"/>
              <a:ext cx="981321" cy="300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Since 2007</a:t>
              </a:r>
              <a:endParaRPr lang="en-US" altLang="en-US" sz="12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pic>
          <p:nvPicPr>
            <p:cNvPr id="43046" name="Picture 58">
              <a:extLst>
                <a:ext uri="{FF2B5EF4-FFF2-40B4-BE49-F238E27FC236}">
                  <a16:creationId xmlns:a16="http://schemas.microsoft.com/office/drawing/2014/main" id="{E816F1B8-472C-48F3-BE54-D75440802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796" y="1908951"/>
              <a:ext cx="985703" cy="82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4" name="Group 71">
            <a:extLst>
              <a:ext uri="{FF2B5EF4-FFF2-40B4-BE49-F238E27FC236}">
                <a16:creationId xmlns:a16="http://schemas.microsoft.com/office/drawing/2014/main" id="{1E14265A-4BE5-47B0-92EC-E90C989D2509}"/>
              </a:ext>
            </a:extLst>
          </p:cNvPr>
          <p:cNvGrpSpPr>
            <a:grpSpLocks/>
          </p:cNvGrpSpPr>
          <p:nvPr/>
        </p:nvGrpSpPr>
        <p:grpSpPr bwMode="auto">
          <a:xfrm>
            <a:off x="293688" y="3017838"/>
            <a:ext cx="1933575" cy="1885950"/>
            <a:chOff x="4678061" y="857694"/>
            <a:chExt cx="1932263" cy="188550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306C44-0352-4C67-8076-DCAE1FA0863F}"/>
                </a:ext>
              </a:extLst>
            </p:cNvPr>
            <p:cNvSpPr/>
            <p:nvPr/>
          </p:nvSpPr>
          <p:spPr>
            <a:xfrm>
              <a:off x="4724067" y="857694"/>
              <a:ext cx="1886257" cy="188550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3039" name="Picture 44">
              <a:extLst>
                <a:ext uri="{FF2B5EF4-FFF2-40B4-BE49-F238E27FC236}">
                  <a16:creationId xmlns:a16="http://schemas.microsoft.com/office/drawing/2014/main" id="{1C8592F9-73E2-40E1-9ACA-ADB47968D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466" y="1931477"/>
              <a:ext cx="930836" cy="70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0" name="Title 1">
              <a:extLst>
                <a:ext uri="{FF2B5EF4-FFF2-40B4-BE49-F238E27FC236}">
                  <a16:creationId xmlns:a16="http://schemas.microsoft.com/office/drawing/2014/main" id="{5F2B477A-F4EB-4CDE-9E72-826B2FB86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815" y="1011616"/>
              <a:ext cx="1885509" cy="25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We’ve funded around</a:t>
              </a:r>
              <a:endParaRPr lang="en-US" altLang="en-US" sz="12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4EA72B4C-E38C-451A-BCEA-891F679174B3}"/>
                </a:ext>
              </a:extLst>
            </p:cNvPr>
            <p:cNvSpPr txBox="1">
              <a:spLocks/>
            </p:cNvSpPr>
            <p:nvPr/>
          </p:nvSpPr>
          <p:spPr>
            <a:xfrm>
              <a:off x="4678061" y="1244953"/>
              <a:ext cx="1886256" cy="563430"/>
            </a:xfrm>
            <a:prstGeom prst="rect">
              <a:avLst/>
            </a:prstGeom>
          </p:spPr>
          <p:txBody>
            <a:bodyPr anchor="ctr"/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50" b="0" i="0" kern="1200">
                  <a:solidFill>
                    <a:srgbClr val="5F2167"/>
                  </a:solidFill>
                  <a:latin typeface="Rockwell Nova Light" charset="0"/>
                  <a:ea typeface="Rockwell Nova Light" charset="0"/>
                  <a:cs typeface="Rockwell Nova Light" charset="0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en-US" sz="4200" b="1" spc="-150" dirty="0">
                  <a:solidFill>
                    <a:schemeClr val="bg1"/>
                  </a:solidFill>
                </a:rPr>
                <a:t>11,000</a:t>
              </a:r>
            </a:p>
          </p:txBody>
        </p:sp>
        <p:sp>
          <p:nvSpPr>
            <p:cNvPr id="43042" name="Title 1">
              <a:extLst>
                <a:ext uri="{FF2B5EF4-FFF2-40B4-BE49-F238E27FC236}">
                  <a16:creationId xmlns:a16="http://schemas.microsoft.com/office/drawing/2014/main" id="{F2ED2042-7724-4A92-8FE7-C5DA0D6D4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6922" y="1721530"/>
              <a:ext cx="822138" cy="25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projects</a:t>
              </a:r>
              <a:endParaRPr lang="en-US" altLang="en-US" sz="12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</p:grpSp>
      <p:grpSp>
        <p:nvGrpSpPr>
          <p:cNvPr id="43015" name="Group 75">
            <a:extLst>
              <a:ext uri="{FF2B5EF4-FFF2-40B4-BE49-F238E27FC236}">
                <a16:creationId xmlns:a16="http://schemas.microsoft.com/office/drawing/2014/main" id="{DE9F3968-5AF3-4EEE-8B9C-31893C526A11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857250"/>
            <a:ext cx="1889125" cy="1885950"/>
            <a:chOff x="6915595" y="857694"/>
            <a:chExt cx="1888579" cy="188550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89F5338-5173-485A-8E18-A07E74F39D23}"/>
                </a:ext>
              </a:extLst>
            </p:cNvPr>
            <p:cNvSpPr/>
            <p:nvPr/>
          </p:nvSpPr>
          <p:spPr>
            <a:xfrm>
              <a:off x="6918769" y="857694"/>
              <a:ext cx="1885405" cy="18855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034" name="Title 1">
              <a:extLst>
                <a:ext uri="{FF2B5EF4-FFF2-40B4-BE49-F238E27FC236}">
                  <a16:creationId xmlns:a16="http://schemas.microsoft.com/office/drawing/2014/main" id="{964D11DD-D312-4C6D-8DBC-9EDEC5BFB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8665" y="1011616"/>
              <a:ext cx="1885509" cy="25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Up to</a:t>
              </a:r>
              <a:endParaRPr lang="en-US" altLang="en-US" sz="12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04BD8AB8-D876-47EA-BDD6-FF08CAB56F86}"/>
                </a:ext>
              </a:extLst>
            </p:cNvPr>
            <p:cNvSpPr txBox="1">
              <a:spLocks/>
            </p:cNvSpPr>
            <p:nvPr/>
          </p:nvSpPr>
          <p:spPr>
            <a:xfrm>
              <a:off x="6915595" y="1244953"/>
              <a:ext cx="1885405" cy="563431"/>
            </a:xfrm>
            <a:prstGeom prst="rect">
              <a:avLst/>
            </a:prstGeom>
          </p:spPr>
          <p:txBody>
            <a:bodyPr anchor="ctr"/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50" b="0" i="0" kern="1200">
                  <a:solidFill>
                    <a:srgbClr val="5F2167"/>
                  </a:solidFill>
                  <a:latin typeface="Rockwell Nova Light" charset="0"/>
                  <a:ea typeface="Rockwell Nova Light" charset="0"/>
                  <a:cs typeface="Rockwell Nova Light" charset="0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en-US" sz="4200" b="1" spc="-300" dirty="0">
                  <a:solidFill>
                    <a:schemeClr val="bg1"/>
                  </a:solidFill>
                </a:rPr>
                <a:t>£1</a:t>
              </a:r>
              <a:r>
                <a:rPr lang="en-US" sz="4200" b="1" dirty="0">
                  <a:solidFill>
                    <a:schemeClr val="bg1"/>
                  </a:solidFill>
                </a:rPr>
                <a:t>6bn</a:t>
              </a:r>
            </a:p>
          </p:txBody>
        </p:sp>
        <p:sp>
          <p:nvSpPr>
            <p:cNvPr id="43036" name="Title 1">
              <a:extLst>
                <a:ext uri="{FF2B5EF4-FFF2-40B4-BE49-F238E27FC236}">
                  <a16:creationId xmlns:a16="http://schemas.microsoft.com/office/drawing/2014/main" id="{8841E46E-167E-4A68-919B-7FD1407AC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8418" y="1845089"/>
              <a:ext cx="1392686" cy="25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in added value</a:t>
              </a:r>
              <a:b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</a:br>
              <a:r>
                <a:rPr lang="en-US" altLang="en-US" sz="12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to the economy</a:t>
              </a:r>
              <a:endParaRPr lang="en-US" altLang="en-US" sz="12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pic>
          <p:nvPicPr>
            <p:cNvPr id="43037" name="Picture 80">
              <a:extLst>
                <a:ext uri="{FF2B5EF4-FFF2-40B4-BE49-F238E27FC236}">
                  <a16:creationId xmlns:a16="http://schemas.microsoft.com/office/drawing/2014/main" id="{D48211A1-8E7E-4A7C-B3C4-FD5A7F955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700">
              <a:off x="6974299" y="1937373"/>
              <a:ext cx="828603" cy="69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6" name="Title 1">
            <a:extLst>
              <a:ext uri="{FF2B5EF4-FFF2-40B4-BE49-F238E27FC236}">
                <a16:creationId xmlns:a16="http://schemas.microsoft.com/office/drawing/2014/main" id="{CF69862D-D324-4699-B0BF-4DCEA7D36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6550" y="908050"/>
            <a:ext cx="1885950" cy="4540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2000">
                <a:solidFill>
                  <a:schemeClr val="bg1"/>
                </a:solidFill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Investment of</a:t>
            </a:r>
            <a:endParaRPr lang="en-US" altLang="en-US" sz="2000" b="1">
              <a:solidFill>
                <a:schemeClr val="bg1"/>
              </a:solidFill>
              <a:latin typeface="Rockwell Nova Light" panose="02060303020205020403" pitchFamily="18" charset="0"/>
              <a:ea typeface="Rockwell Nova Light" panose="02060303020205020403" pitchFamily="18" charset="0"/>
              <a:cs typeface="Rockwell Nova Light" panose="02060303020205020403" pitchFamily="18" charset="0"/>
            </a:endParaRPr>
          </a:p>
        </p:txBody>
      </p:sp>
      <p:grpSp>
        <p:nvGrpSpPr>
          <p:cNvPr id="43017" name="Group 7">
            <a:extLst>
              <a:ext uri="{FF2B5EF4-FFF2-40B4-BE49-F238E27FC236}">
                <a16:creationId xmlns:a16="http://schemas.microsoft.com/office/drawing/2014/main" id="{85937032-3D58-472D-A0F1-9A27822DF973}"/>
              </a:ext>
            </a:extLst>
          </p:cNvPr>
          <p:cNvGrpSpPr>
            <a:grpSpLocks/>
          </p:cNvGrpSpPr>
          <p:nvPr/>
        </p:nvGrpSpPr>
        <p:grpSpPr bwMode="auto">
          <a:xfrm>
            <a:off x="2530475" y="857250"/>
            <a:ext cx="1911350" cy="1885950"/>
            <a:chOff x="2530966" y="857694"/>
            <a:chExt cx="1911483" cy="188550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5D789E-12FE-4BF0-BD6F-215096046941}"/>
                </a:ext>
              </a:extLst>
            </p:cNvPr>
            <p:cNvSpPr/>
            <p:nvPr/>
          </p:nvSpPr>
          <p:spPr>
            <a:xfrm>
              <a:off x="2530966" y="857694"/>
              <a:ext cx="1886081" cy="188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030" name="Title 1">
              <a:extLst>
                <a:ext uri="{FF2B5EF4-FFF2-40B4-BE49-F238E27FC236}">
                  <a16:creationId xmlns:a16="http://schemas.microsoft.com/office/drawing/2014/main" id="{3CACB39D-928E-440A-A47E-AB7FF61CD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941" y="1061260"/>
              <a:ext cx="1885508" cy="950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Industry match funding taking</a:t>
              </a:r>
              <a:br>
                <a:rPr lang="en-US" altLang="en-US" sz="13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</a:br>
              <a:r>
                <a:rPr lang="en-US" altLang="en-US" sz="13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the total value of</a:t>
              </a:r>
              <a:br>
                <a:rPr lang="en-US" altLang="en-US" sz="13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</a:br>
              <a:r>
                <a:rPr lang="en-US" altLang="en-US" sz="13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projects above</a:t>
              </a:r>
              <a:endParaRPr lang="en-US" altLang="en-US" sz="13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sp>
          <p:nvSpPr>
            <p:cNvPr id="43031" name="Title 1">
              <a:extLst>
                <a:ext uri="{FF2B5EF4-FFF2-40B4-BE49-F238E27FC236}">
                  <a16:creationId xmlns:a16="http://schemas.microsoft.com/office/drawing/2014/main" id="{5DF461B0-FB4A-4739-B664-E39E9DB06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0966" y="1995282"/>
              <a:ext cx="1885508" cy="69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400" b="1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£3.75bn</a:t>
              </a:r>
            </a:p>
          </p:txBody>
        </p:sp>
        <p:pic>
          <p:nvPicPr>
            <p:cNvPr id="43032" name="Picture 41">
              <a:extLst>
                <a:ext uri="{FF2B5EF4-FFF2-40B4-BE49-F238E27FC236}">
                  <a16:creationId xmlns:a16="http://schemas.microsoft.com/office/drawing/2014/main" id="{7761824B-0F55-4055-8E78-A6F6EA566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134" y="966062"/>
              <a:ext cx="393000" cy="942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8" name="Group 5">
            <a:extLst>
              <a:ext uri="{FF2B5EF4-FFF2-40B4-BE49-F238E27FC236}">
                <a16:creationId xmlns:a16="http://schemas.microsoft.com/office/drawing/2014/main" id="{949E9991-F8A6-47EB-8CFE-3D2D669DFC42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3017838"/>
            <a:ext cx="1916113" cy="1885950"/>
            <a:chOff x="6915367" y="3018317"/>
            <a:chExt cx="1916679" cy="188550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AC6F90-2692-422B-8780-F9628073FB81}"/>
                </a:ext>
              </a:extLst>
            </p:cNvPr>
            <p:cNvSpPr/>
            <p:nvPr/>
          </p:nvSpPr>
          <p:spPr>
            <a:xfrm>
              <a:off x="6918543" y="3018317"/>
              <a:ext cx="1884920" cy="18855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E9DC217E-5764-4092-8AC5-6F4BE3870306}"/>
                </a:ext>
              </a:extLst>
            </p:cNvPr>
            <p:cNvSpPr txBox="1">
              <a:spLocks/>
            </p:cNvSpPr>
            <p:nvPr/>
          </p:nvSpPr>
          <p:spPr>
            <a:xfrm>
              <a:off x="6915367" y="3132590"/>
              <a:ext cx="1889683" cy="588824"/>
            </a:xfrm>
            <a:prstGeom prst="rect">
              <a:avLst/>
            </a:prstGeom>
          </p:spPr>
          <p:txBody>
            <a:bodyPr anchor="ctr"/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50" b="0" i="0" kern="1200">
                  <a:solidFill>
                    <a:srgbClr val="5F2167"/>
                  </a:solidFill>
                  <a:latin typeface="Rockwell Nova Light" charset="0"/>
                  <a:ea typeface="Rockwell Nova Light" charset="0"/>
                  <a:cs typeface="Rockwell Nova Light" charset="0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en-US" sz="4000" b="1" spc="-150" dirty="0">
                  <a:solidFill>
                    <a:schemeClr val="bg1"/>
                  </a:solidFill>
                </a:rPr>
                <a:t>70,000</a:t>
              </a:r>
            </a:p>
          </p:txBody>
        </p:sp>
        <p:sp>
          <p:nvSpPr>
            <p:cNvPr id="43027" name="Title 1">
              <a:extLst>
                <a:ext uri="{FF2B5EF4-FFF2-40B4-BE49-F238E27FC236}">
                  <a16:creationId xmlns:a16="http://schemas.microsoft.com/office/drawing/2014/main" id="{4B77E7F7-3AD1-4119-AD19-2437108D0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6537" y="3654703"/>
              <a:ext cx="1885509" cy="25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Jobs created in total</a:t>
              </a:r>
              <a:endParaRPr lang="en-US" altLang="en-US" sz="1300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  <p:pic>
          <p:nvPicPr>
            <p:cNvPr id="43028" name="Picture 66">
              <a:extLst>
                <a:ext uri="{FF2B5EF4-FFF2-40B4-BE49-F238E27FC236}">
                  <a16:creationId xmlns:a16="http://schemas.microsoft.com/office/drawing/2014/main" id="{1CAD16E8-3B26-4885-B353-E00D93997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2862">
              <a:off x="7064894" y="4003912"/>
              <a:ext cx="984138" cy="733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9" name="Group 6">
            <a:extLst>
              <a:ext uri="{FF2B5EF4-FFF2-40B4-BE49-F238E27FC236}">
                <a16:creationId xmlns:a16="http://schemas.microsoft.com/office/drawing/2014/main" id="{8F82A67F-C24E-4255-8755-754A0A19C3EE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017838"/>
            <a:ext cx="1906588" cy="1885950"/>
            <a:chOff x="4724816" y="3018317"/>
            <a:chExt cx="1906007" cy="188550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A92601-F4CE-4323-8E67-CCE0C34278C7}"/>
                </a:ext>
              </a:extLst>
            </p:cNvPr>
            <p:cNvSpPr/>
            <p:nvPr/>
          </p:nvSpPr>
          <p:spPr>
            <a:xfrm>
              <a:off x="4724816" y="3018317"/>
              <a:ext cx="1885375" cy="18855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8" name="Title 1">
              <a:extLst>
                <a:ext uri="{FF2B5EF4-FFF2-40B4-BE49-F238E27FC236}">
                  <a16:creationId xmlns:a16="http://schemas.microsoft.com/office/drawing/2014/main" id="{35782BB5-F595-4303-B5CC-316649524D9D}"/>
                </a:ext>
              </a:extLst>
            </p:cNvPr>
            <p:cNvSpPr txBox="1">
              <a:spLocks/>
            </p:cNvSpPr>
            <p:nvPr/>
          </p:nvSpPr>
          <p:spPr>
            <a:xfrm>
              <a:off x="4740686" y="3132590"/>
              <a:ext cx="1888549" cy="588824"/>
            </a:xfrm>
            <a:prstGeom prst="rect">
              <a:avLst/>
            </a:prstGeom>
          </p:spPr>
          <p:txBody>
            <a:bodyPr anchor="ctr"/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50" b="0" i="0" kern="1200">
                  <a:solidFill>
                    <a:srgbClr val="5F2167"/>
                  </a:solidFill>
                  <a:latin typeface="Rockwell Nova Light" charset="0"/>
                  <a:ea typeface="Rockwell Nova Light" charset="0"/>
                  <a:cs typeface="Rockwell Nova Light" charset="0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en-US" sz="4000" b="1" spc="-150" dirty="0">
                  <a:solidFill>
                    <a:schemeClr val="bg1"/>
                  </a:solidFill>
                </a:rPr>
                <a:t>8 jobs</a:t>
              </a:r>
            </a:p>
          </p:txBody>
        </p:sp>
        <p:sp>
          <p:nvSpPr>
            <p:cNvPr id="43024" name="Title 1">
              <a:extLst>
                <a:ext uri="{FF2B5EF4-FFF2-40B4-BE49-F238E27FC236}">
                  <a16:creationId xmlns:a16="http://schemas.microsoft.com/office/drawing/2014/main" id="{61D50F0A-0EA8-4E7F-B8E0-A75063EC7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5314" y="3654704"/>
              <a:ext cx="1885509" cy="93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For each organisation involved</a:t>
              </a:r>
              <a:endParaRPr lang="en-US" altLang="en-US" b="1">
                <a:solidFill>
                  <a:schemeClr val="bg1"/>
                </a:solidFill>
                <a:latin typeface="Rockwell Nova Light" panose="02060303020205020403" pitchFamily="18" charset="0"/>
                <a:cs typeface="Rockwell Nova Light" panose="02060303020205020403" pitchFamily="18" charset="0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E76EA-48AB-DA43-B4A6-1BB790E0E4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C9FF3-6AD7-40E8-8BA9-F3A46573B9A5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3021" name="Picture 11">
            <a:extLst>
              <a:ext uri="{FF2B5EF4-FFF2-40B4-BE49-F238E27FC236}">
                <a16:creationId xmlns:a16="http://schemas.microsoft.com/office/drawing/2014/main" id="{E0966A87-36F4-4B2B-A44D-E17B7FD3E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334963"/>
            <a:ext cx="141128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108C22A8-3DA1-48DE-8A82-EEF5F976D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Global investment in R&amp;D comparisons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F88B1-8346-4985-A94E-DD900658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764" y="1099174"/>
            <a:ext cx="7886700" cy="3443157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5A832-1A11-4907-8FCB-DB1C78735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91064" y="4767263"/>
            <a:ext cx="2057400" cy="274637"/>
          </a:xfrm>
        </p:spPr>
        <p:txBody>
          <a:bodyPr/>
          <a:lstStyle/>
          <a:p>
            <a:pPr defTabSz="914378">
              <a:defRPr/>
            </a:pPr>
            <a:fld id="{FCA14B04-C98E-4357-A13C-68944C21F5A8}" type="slidenum">
              <a:rPr lang="en-US">
                <a:solidFill>
                  <a:srgbClr val="4C6172"/>
                </a:solidFill>
              </a:rPr>
              <a:pPr defTabSz="914378">
                <a:defRPr/>
              </a:pPr>
              <a:t>6</a:t>
            </a:fld>
            <a:endParaRPr lang="en-US" dirty="0">
              <a:solidFill>
                <a:srgbClr val="4C6172"/>
              </a:solidFill>
            </a:endParaRPr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199A2EDE-EF0D-4F0E-914C-18412156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"/>
          <a:stretch>
            <a:fillRect/>
          </a:stretch>
        </p:blipFill>
        <p:spPr bwMode="auto">
          <a:xfrm>
            <a:off x="664914" y="987574"/>
            <a:ext cx="734536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1C342B-234D-428C-A57A-32D164440DE7}"/>
              </a:ext>
            </a:extLst>
          </p:cNvPr>
          <p:cNvSpPr/>
          <p:nvPr/>
        </p:nvSpPr>
        <p:spPr>
          <a:xfrm>
            <a:off x="4300289" y="1852762"/>
            <a:ext cx="649288" cy="1296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defRPr/>
            </a:pPr>
            <a:endParaRPr lang="en-GB">
              <a:solidFill>
                <a:srgbClr val="FE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5BBE03-5A37-4510-A5DE-12D8BA6EF6EB}"/>
              </a:ext>
            </a:extLst>
          </p:cNvPr>
          <p:cNvSpPr/>
          <p:nvPr/>
        </p:nvSpPr>
        <p:spPr>
          <a:xfrm>
            <a:off x="4433639" y="2662387"/>
            <a:ext cx="368300" cy="493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0"/>
                </a:schemeClr>
              </a:gs>
              <a:gs pos="79000">
                <a:schemeClr val="accent3">
                  <a:lumMod val="45000"/>
                  <a:lumOff val="55000"/>
                </a:schemeClr>
              </a:gs>
              <a:gs pos="92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defRPr/>
            </a:pPr>
            <a:endParaRPr lang="en-GB">
              <a:solidFill>
                <a:srgbClr val="FE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9078C-234C-4B3C-996D-49F88503B9AF}"/>
              </a:ext>
            </a:extLst>
          </p:cNvPr>
          <p:cNvSpPr txBox="1"/>
          <p:nvPr/>
        </p:nvSpPr>
        <p:spPr>
          <a:xfrm>
            <a:off x="4659630" y="1426577"/>
            <a:ext cx="937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UK 2.4% Target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7790" y="2072908"/>
            <a:ext cx="403348" cy="500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7">
            <a:extLst>
              <a:ext uri="{FF2B5EF4-FFF2-40B4-BE49-F238E27FC236}">
                <a16:creationId xmlns:a16="http://schemas.microsoft.com/office/drawing/2014/main" id="{3229BE9C-304C-471E-9141-95B3F34A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30557-1C16-9240-A51C-F5A6AFC597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3DCD550-15CF-4C65-A59E-09859FF2E042}" type="slidenum">
              <a:rPr lang="en-US">
                <a:solidFill>
                  <a:srgbClr val="4C6172"/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>
              <a:solidFill>
                <a:srgbClr val="4C6172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D43C0643-A22E-5B47-BC4E-E5E0E31D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15913"/>
            <a:ext cx="6353175" cy="365125"/>
          </a:xfrm>
        </p:spPr>
        <p:txBody>
          <a:bodyPr rtlCol="0" anchor="t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E1348"/>
                </a:solidFill>
              </a:rPr>
              <a:t>5 foundations </a:t>
            </a:r>
            <a:r>
              <a:rPr lang="en-US" dirty="0">
                <a:solidFill>
                  <a:srgbClr val="1E1348"/>
                </a:solidFill>
              </a:rPr>
              <a:t>of The Industrial Strategy</a:t>
            </a:r>
          </a:p>
        </p:txBody>
      </p:sp>
      <p:sp>
        <p:nvSpPr>
          <p:cNvPr id="48133" name="Content Placeholder 12">
            <a:extLst>
              <a:ext uri="{FF2B5EF4-FFF2-40B4-BE49-F238E27FC236}">
                <a16:creationId xmlns:a16="http://schemas.microsoft.com/office/drawing/2014/main" id="{B0B72E34-0B49-4EE5-9214-89618E0BD4A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8313" y="823913"/>
            <a:ext cx="6275387" cy="506412"/>
          </a:xfrm>
        </p:spPr>
        <p:txBody>
          <a:bodyPr/>
          <a:lstStyle/>
          <a:p>
            <a:pPr algn="l" eaLnBrk="1" hangingPunct="1">
              <a:lnSpc>
                <a:spcPct val="100000"/>
              </a:lnSpc>
            </a:pPr>
            <a:r>
              <a:rPr lang="en-US" altLang="en-US" sz="1600" dirty="0">
                <a:solidFill>
                  <a:schemeClr val="tx1"/>
                </a:solidFill>
                <a:latin typeface="Rockwell Nova Light" panose="02060303020205020403" pitchFamily="18" charset="0"/>
                <a:ea typeface="Rockwell Nova Light" panose="02060303020205020403" pitchFamily="18" charset="0"/>
                <a:cs typeface="Rockwell Nova Light" panose="02060303020205020403" pitchFamily="18" charset="0"/>
              </a:rPr>
              <a:t>The Industrial Strategy is boosting boost productivity and earning power across the country by focusing on the 5 foundations of productivity, which support a vision for a transformed economy.</a:t>
            </a:r>
          </a:p>
        </p:txBody>
      </p:sp>
      <p:grpSp>
        <p:nvGrpSpPr>
          <p:cNvPr id="48134" name="Group 41">
            <a:extLst>
              <a:ext uri="{FF2B5EF4-FFF2-40B4-BE49-F238E27FC236}">
                <a16:creationId xmlns:a16="http://schemas.microsoft.com/office/drawing/2014/main" id="{8DA765E5-80B6-4F64-A9D1-9207BCB05763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808163"/>
            <a:ext cx="1458912" cy="2857500"/>
            <a:chOff x="467999" y="2012303"/>
            <a:chExt cx="1459275" cy="2857353"/>
          </a:xfrm>
        </p:grpSpPr>
        <p:sp>
          <p:nvSpPr>
            <p:cNvPr id="48148" name="Content Placeholder 12">
              <a:extLst>
                <a:ext uri="{FF2B5EF4-FFF2-40B4-BE49-F238E27FC236}">
                  <a16:creationId xmlns:a16="http://schemas.microsoft.com/office/drawing/2014/main" id="{42BD66C3-9F75-4DA6-A0DD-94D8825E55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99" y="3613915"/>
              <a:ext cx="1459275" cy="1255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429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6858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0287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3716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18288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2860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7432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2004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.AppleSystemUIFont"/>
                <a:buNone/>
              </a:pPr>
              <a:r>
                <a:rPr lang="en-US" altLang="en-US" sz="1800" dirty="0">
                  <a:solidFill>
                    <a:srgbClr val="D8362D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Ideas</a:t>
              </a:r>
            </a:p>
            <a:p>
              <a:pPr algn="ctr" eaLnBrk="1" hangingPunct="1">
                <a:buFont typeface=".AppleSystemUIFont"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Calibri Light" panose="020F0302020204030204" pitchFamily="34" charset="0"/>
                  <a:ea typeface="Rockwell Nova Light" panose="02060303020205020403" pitchFamily="18" charset="0"/>
                  <a:cs typeface="Calibri" panose="020F0502020204030204" pitchFamily="34" charset="0"/>
                </a:rPr>
                <a:t>The world’s most innovative economy</a:t>
              </a:r>
            </a:p>
          </p:txBody>
        </p:sp>
        <p:pic>
          <p:nvPicPr>
            <p:cNvPr id="48149" name="Picture 36">
              <a:extLst>
                <a:ext uri="{FF2B5EF4-FFF2-40B4-BE49-F238E27FC236}">
                  <a16:creationId xmlns:a16="http://schemas.microsoft.com/office/drawing/2014/main" id="{29FEC71A-6517-44F3-A931-E4677B00F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9" y="2012303"/>
              <a:ext cx="1458000" cy="14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135" name="Group 43">
            <a:extLst>
              <a:ext uri="{FF2B5EF4-FFF2-40B4-BE49-F238E27FC236}">
                <a16:creationId xmlns:a16="http://schemas.microsoft.com/office/drawing/2014/main" id="{CA5C5DFC-0C22-43B6-9166-4E00EB006FE8}"/>
              </a:ext>
            </a:extLst>
          </p:cNvPr>
          <p:cNvGrpSpPr>
            <a:grpSpLocks/>
          </p:cNvGrpSpPr>
          <p:nvPr/>
        </p:nvGrpSpPr>
        <p:grpSpPr bwMode="auto">
          <a:xfrm>
            <a:off x="3838575" y="1808163"/>
            <a:ext cx="1462088" cy="2857500"/>
            <a:chOff x="3838228" y="2012303"/>
            <a:chExt cx="1461774" cy="2857353"/>
          </a:xfrm>
        </p:grpSpPr>
        <p:sp>
          <p:nvSpPr>
            <p:cNvPr id="48146" name="Content Placeholder 12">
              <a:extLst>
                <a:ext uri="{FF2B5EF4-FFF2-40B4-BE49-F238E27FC236}">
                  <a16:creationId xmlns:a16="http://schemas.microsoft.com/office/drawing/2014/main" id="{56665AC5-468A-43B7-BF03-EA656A9B32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727" y="3613915"/>
              <a:ext cx="1459275" cy="1255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429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6858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0287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3716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18288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2860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7432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2004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.AppleSystemUIFont"/>
                <a:buNone/>
              </a:pPr>
              <a:r>
                <a:rPr lang="en-US" altLang="en-US" sz="1800" dirty="0">
                  <a:solidFill>
                    <a:srgbClr val="D8362D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Infrastructure</a:t>
              </a:r>
            </a:p>
            <a:p>
              <a:pPr algn="ctr" eaLnBrk="1" hangingPunct="1">
                <a:buFont typeface=".AppleSystemUIFont"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Calibri Light" panose="020F0302020204030204" pitchFamily="34" charset="0"/>
                  <a:ea typeface="Rockwell Nova Light" panose="02060303020205020403" pitchFamily="18" charset="0"/>
                  <a:cs typeface="Calibri" panose="020F0502020204030204" pitchFamily="34" charset="0"/>
                </a:rPr>
                <a:t>A major upgrade to UK’s infrastructure</a:t>
              </a:r>
            </a:p>
          </p:txBody>
        </p:sp>
        <p:pic>
          <p:nvPicPr>
            <p:cNvPr id="48147" name="Picture 37">
              <a:extLst>
                <a:ext uri="{FF2B5EF4-FFF2-40B4-BE49-F238E27FC236}">
                  <a16:creationId xmlns:a16="http://schemas.microsoft.com/office/drawing/2014/main" id="{1907A429-3CC0-44BC-93DE-EBE92979E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228" y="2012303"/>
              <a:ext cx="1460500" cy="14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136" name="Group 42">
            <a:extLst>
              <a:ext uri="{FF2B5EF4-FFF2-40B4-BE49-F238E27FC236}">
                <a16:creationId xmlns:a16="http://schemas.microsoft.com/office/drawing/2014/main" id="{7C286BC0-32B6-4AA9-A883-6D278CC908E5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1808163"/>
            <a:ext cx="1462087" cy="2857500"/>
            <a:chOff x="2150589" y="2012303"/>
            <a:chExt cx="1463049" cy="2857353"/>
          </a:xfrm>
        </p:grpSpPr>
        <p:sp>
          <p:nvSpPr>
            <p:cNvPr id="48144" name="Content Placeholder 12">
              <a:extLst>
                <a:ext uri="{FF2B5EF4-FFF2-40B4-BE49-F238E27FC236}">
                  <a16:creationId xmlns:a16="http://schemas.microsoft.com/office/drawing/2014/main" id="{D730753B-1B48-471A-84D5-2FF32ED375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363" y="3613915"/>
              <a:ext cx="1459275" cy="1255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429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6858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0287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3716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18288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2860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7432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2004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.AppleSystemUIFont"/>
                <a:buNone/>
              </a:pPr>
              <a:r>
                <a:rPr lang="en-US" altLang="en-US" sz="1800" dirty="0">
                  <a:solidFill>
                    <a:srgbClr val="D8362D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People</a:t>
              </a:r>
            </a:p>
            <a:p>
              <a:pPr algn="ctr" eaLnBrk="1" hangingPunct="1">
                <a:buFont typeface=".AppleSystemUIFont"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Calibri Light" panose="020F0302020204030204" pitchFamily="34" charset="0"/>
                  <a:ea typeface="Rockwell Nova Light" panose="02060303020205020403" pitchFamily="18" charset="0"/>
                  <a:cs typeface="Calibri" panose="020F0502020204030204" pitchFamily="34" charset="0"/>
                </a:rPr>
                <a:t>Good jobs and greater earning power for all</a:t>
              </a:r>
            </a:p>
          </p:txBody>
        </p:sp>
        <p:pic>
          <p:nvPicPr>
            <p:cNvPr id="48145" name="Picture 38">
              <a:extLst>
                <a:ext uri="{FF2B5EF4-FFF2-40B4-BE49-F238E27FC236}">
                  <a16:creationId xmlns:a16="http://schemas.microsoft.com/office/drawing/2014/main" id="{C2705508-131D-4449-AC01-91F9B2DDD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589" y="2012303"/>
              <a:ext cx="1458000" cy="14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137" name="Group 45">
            <a:extLst>
              <a:ext uri="{FF2B5EF4-FFF2-40B4-BE49-F238E27FC236}">
                <a16:creationId xmlns:a16="http://schemas.microsoft.com/office/drawing/2014/main" id="{DCB00A04-24ED-490A-B95E-14B6518EB227}"/>
              </a:ext>
            </a:extLst>
          </p:cNvPr>
          <p:cNvGrpSpPr>
            <a:grpSpLocks/>
          </p:cNvGrpSpPr>
          <p:nvPr/>
        </p:nvGrpSpPr>
        <p:grpSpPr bwMode="auto">
          <a:xfrm>
            <a:off x="7197725" y="1808163"/>
            <a:ext cx="1474788" cy="2857500"/>
            <a:chOff x="7197631" y="2012303"/>
            <a:chExt cx="1475101" cy="2857353"/>
          </a:xfrm>
        </p:grpSpPr>
        <p:sp>
          <p:nvSpPr>
            <p:cNvPr id="48142" name="Content Placeholder 12">
              <a:extLst>
                <a:ext uri="{FF2B5EF4-FFF2-40B4-BE49-F238E27FC236}">
                  <a16:creationId xmlns:a16="http://schemas.microsoft.com/office/drawing/2014/main" id="{847B88F5-059C-4A71-9815-C5485FE4D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3457" y="3613915"/>
              <a:ext cx="1459275" cy="1255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429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6858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0287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3716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18288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2860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7432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2004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.AppleSystemUIFont"/>
                <a:buNone/>
              </a:pPr>
              <a:r>
                <a:rPr lang="en-US" altLang="en-US" sz="1800" dirty="0">
                  <a:solidFill>
                    <a:srgbClr val="D8362D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Places</a:t>
              </a:r>
            </a:p>
            <a:p>
              <a:pPr algn="ctr" eaLnBrk="1" hangingPunct="1">
                <a:buFont typeface=".AppleSystemUIFont"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Calibri Light" panose="020F0302020204030204" pitchFamily="34" charset="0"/>
                  <a:ea typeface="Rockwell Nova Light" panose="02060303020205020403" pitchFamily="18" charset="0"/>
                  <a:cs typeface="Calibri" panose="020F0502020204030204" pitchFamily="34" charset="0"/>
                </a:rPr>
                <a:t>Prosperous communities</a:t>
              </a:r>
              <a:br>
                <a:rPr lang="en-US" altLang="en-US" sz="1400" dirty="0">
                  <a:solidFill>
                    <a:srgbClr val="000000"/>
                  </a:solidFill>
                  <a:latin typeface="Calibri Light" panose="020F0302020204030204" pitchFamily="34" charset="0"/>
                  <a:ea typeface="Rockwell Nova Light" panose="02060303020205020403" pitchFamily="18" charset="0"/>
                  <a:cs typeface="Calibri" panose="020F0502020204030204" pitchFamily="34" charset="0"/>
                </a:rPr>
              </a:br>
              <a:r>
                <a:rPr lang="en-US" altLang="en-US" sz="1400" dirty="0">
                  <a:solidFill>
                    <a:srgbClr val="000000"/>
                  </a:solidFill>
                  <a:latin typeface="Calibri Light" panose="020F0302020204030204" pitchFamily="34" charset="0"/>
                  <a:ea typeface="Rockwell Nova Light" panose="02060303020205020403" pitchFamily="18" charset="0"/>
                  <a:cs typeface="Calibri" panose="020F0502020204030204" pitchFamily="34" charset="0"/>
                </a:rPr>
                <a:t>across the UK</a:t>
              </a:r>
            </a:p>
          </p:txBody>
        </p:sp>
        <p:pic>
          <p:nvPicPr>
            <p:cNvPr id="48143" name="Picture 39">
              <a:extLst>
                <a:ext uri="{FF2B5EF4-FFF2-40B4-BE49-F238E27FC236}">
                  <a16:creationId xmlns:a16="http://schemas.microsoft.com/office/drawing/2014/main" id="{C40BA7F0-C32C-44DD-8E33-37CCF95DC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631" y="2012303"/>
              <a:ext cx="1458000" cy="14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138" name="Group 44">
            <a:extLst>
              <a:ext uri="{FF2B5EF4-FFF2-40B4-BE49-F238E27FC236}">
                <a16:creationId xmlns:a16="http://schemas.microsoft.com/office/drawing/2014/main" id="{BFA1FBBE-C85F-402E-8C8F-3BD47A2717B6}"/>
              </a:ext>
            </a:extLst>
          </p:cNvPr>
          <p:cNvGrpSpPr>
            <a:grpSpLocks/>
          </p:cNvGrpSpPr>
          <p:nvPr/>
        </p:nvGrpSpPr>
        <p:grpSpPr bwMode="auto">
          <a:xfrm>
            <a:off x="5522913" y="1808163"/>
            <a:ext cx="1463675" cy="2857500"/>
            <a:chOff x="5523318" y="2012303"/>
            <a:chExt cx="1463049" cy="2857353"/>
          </a:xfrm>
        </p:grpSpPr>
        <p:sp>
          <p:nvSpPr>
            <p:cNvPr id="48140" name="Content Placeholder 12">
              <a:extLst>
                <a:ext uri="{FF2B5EF4-FFF2-40B4-BE49-F238E27FC236}">
                  <a16:creationId xmlns:a16="http://schemas.microsoft.com/office/drawing/2014/main" id="{97E3CD6E-CC15-44B1-BFE3-51CFF963F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7092" y="3613915"/>
              <a:ext cx="1459275" cy="1255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429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6858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0287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371600" indent="-171450" defTabSz="685800">
                <a:lnSpc>
                  <a:spcPct val="90000"/>
                </a:lnSpc>
                <a:spcBef>
                  <a:spcPts val="375"/>
                </a:spcBef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18288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2860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7432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20040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.AppleSystemUIFont"/>
                <a:buChar char="-"/>
                <a:defRPr sz="1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.AppleSystemUIFont"/>
                <a:buNone/>
              </a:pPr>
              <a:r>
                <a:rPr lang="en-US" altLang="en-US" sz="1800" dirty="0">
                  <a:solidFill>
                    <a:srgbClr val="D8362D"/>
                  </a:solidFill>
                  <a:latin typeface="Rockwell Nova Light" panose="02060303020205020403" pitchFamily="18" charset="0"/>
                  <a:cs typeface="Rockwell Nova Light" panose="02060303020205020403" pitchFamily="18" charset="0"/>
                </a:rPr>
                <a:t>Business Environment</a:t>
              </a:r>
            </a:p>
            <a:p>
              <a:pPr algn="ctr" eaLnBrk="1" hangingPunct="1">
                <a:buFont typeface=".AppleSystemUIFont"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Calibri Light" panose="020F0302020204030204" pitchFamily="34" charset="0"/>
                  <a:ea typeface="Rockwell Nova Light" panose="02060303020205020403" pitchFamily="18" charset="0"/>
                  <a:cs typeface="Calibri" panose="020F0502020204030204" pitchFamily="34" charset="0"/>
                </a:rPr>
                <a:t>The best place to start and grow a business</a:t>
              </a:r>
            </a:p>
          </p:txBody>
        </p:sp>
        <p:pic>
          <p:nvPicPr>
            <p:cNvPr id="48141" name="Picture 40">
              <a:extLst>
                <a:ext uri="{FF2B5EF4-FFF2-40B4-BE49-F238E27FC236}">
                  <a16:creationId xmlns:a16="http://schemas.microsoft.com/office/drawing/2014/main" id="{2E097889-006A-4422-A861-AE79847A1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3318" y="2012303"/>
              <a:ext cx="1463049" cy="14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39" name="Picture 5">
            <a:extLst>
              <a:ext uri="{FF2B5EF4-FFF2-40B4-BE49-F238E27FC236}">
                <a16:creationId xmlns:a16="http://schemas.microsoft.com/office/drawing/2014/main" id="{3438D35F-64A6-4195-9BBE-45E2875F2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3"/>
          <a:stretch>
            <a:fillRect/>
          </a:stretch>
        </p:blipFill>
        <p:spPr bwMode="auto">
          <a:xfrm>
            <a:off x="-180975" y="4354513"/>
            <a:ext cx="277812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578B8E5-BD76-0845-B559-E775AC196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882B-9349-7448-8E63-523C9C68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00B1C-C1E4-8748-BE64-222004E90874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4C61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4C61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71ED9-6FFB-EF44-801C-184C69CF41BB}"/>
              </a:ext>
            </a:extLst>
          </p:cNvPr>
          <p:cNvSpPr/>
          <p:nvPr/>
        </p:nvSpPr>
        <p:spPr>
          <a:xfrm>
            <a:off x="883122" y="2684036"/>
            <a:ext cx="1471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7EDB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  <a:t>AI and Data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7EDB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7EDB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  <a:t>Economy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1A4A8-B95F-DC40-B951-0AEC49CBFDBC}"/>
              </a:ext>
            </a:extLst>
          </p:cNvPr>
          <p:cNvSpPr/>
          <p:nvPr/>
        </p:nvSpPr>
        <p:spPr>
          <a:xfrm>
            <a:off x="3149266" y="2684036"/>
            <a:ext cx="876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22B57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  <a:t>Ageing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22B57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  <a:t>society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40917-2718-0F4C-AEB3-74CCD29ABC69}"/>
              </a:ext>
            </a:extLst>
          </p:cNvPr>
          <p:cNvSpPr/>
          <p:nvPr/>
        </p:nvSpPr>
        <p:spPr>
          <a:xfrm>
            <a:off x="5074448" y="2684036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9028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  <a:t>Clean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9028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9028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  <a:t>growth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83CE20-3FB3-CF4A-B599-378F0BF268A6}"/>
              </a:ext>
            </a:extLst>
          </p:cNvPr>
          <p:cNvSpPr/>
          <p:nvPr/>
        </p:nvSpPr>
        <p:spPr>
          <a:xfrm>
            <a:off x="6943687" y="2684036"/>
            <a:ext cx="11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5B29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  <a:t>Future of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5B29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5B29"/>
                </a:solidFill>
                <a:effectLst/>
                <a:uLnTx/>
                <a:uFillTx/>
                <a:latin typeface="Rockwell Nova Light" charset="0"/>
                <a:ea typeface="Rockwell Nova Light" charset="0"/>
                <a:cs typeface="Rockwell Nova Light" charset="0"/>
              </a:rPr>
              <a:t>mobility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094E0-B579-9F4E-911E-263962ECDA17}"/>
              </a:ext>
            </a:extLst>
          </p:cNvPr>
          <p:cNvSpPr/>
          <p:nvPr/>
        </p:nvSpPr>
        <p:spPr>
          <a:xfrm>
            <a:off x="767146" y="3330367"/>
            <a:ext cx="1703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Rockwell Nova Light" charset="0"/>
                <a:cs typeface="Calibri Light" panose="020F0302020204030204" pitchFamily="34" charset="0"/>
              </a:rPr>
              <a:t>Putting the UK at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Rockwell Nova Light" charset="0"/>
                <a:cs typeface="Calibri Light" panose="020F03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Rockwell Nova Light" charset="0"/>
                <a:cs typeface="Calibri Light" panose="020F0302020204030204" pitchFamily="34" charset="0"/>
              </a:rPr>
              <a:t>the forefront of the artificial intelligence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Rockwell Nova Light" charset="0"/>
                <a:cs typeface="Calibri Light" panose="020F03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Rockwell Nova Light" charset="0"/>
                <a:cs typeface="Calibri Light" panose="020F0302020204030204" pitchFamily="34" charset="0"/>
              </a:rPr>
              <a:t>and data revolution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932812-4A8A-D64B-A5B5-66A7A12C0E81}"/>
              </a:ext>
            </a:extLst>
          </p:cNvPr>
          <p:cNvSpPr/>
          <p:nvPr/>
        </p:nvSpPr>
        <p:spPr>
          <a:xfrm>
            <a:off x="2745501" y="3330367"/>
            <a:ext cx="16787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Harnessing the power of innovation to help meet the needs of an ageing society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4B6FB7-1722-3F4C-AE68-DF7992038EFF}"/>
              </a:ext>
            </a:extLst>
          </p:cNvPr>
          <p:cNvSpPr/>
          <p:nvPr/>
        </p:nvSpPr>
        <p:spPr>
          <a:xfrm>
            <a:off x="4714121" y="3330367"/>
            <a:ext cx="16843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Maximising the advantages for UK industry from the global shift to clean growth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6DE610-9761-C043-819F-D1292FE93C84}"/>
              </a:ext>
            </a:extLst>
          </p:cNvPr>
          <p:cNvSpPr/>
          <p:nvPr/>
        </p:nvSpPr>
        <p:spPr>
          <a:xfrm>
            <a:off x="6755617" y="3330367"/>
            <a:ext cx="15386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Calibri Light" panose="020F0302020204030204" pitchFamily="34" charset="0"/>
                <a:ea typeface="Rockwell Nova Light" panose="02060303020205020403" pitchFamily="18" charset="0"/>
                <a:cs typeface="Calibri Light" panose="020F0302020204030204" pitchFamily="34" charset="0"/>
              </a:rPr>
              <a:t>Becoming a world leader in shaping the future of mobility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42613D-5929-9840-873B-A701E8A5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34" y="1061968"/>
            <a:ext cx="1728000" cy="172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3618A2-C821-084A-ACE6-8115A47A2B2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45501" y="1061968"/>
            <a:ext cx="1742400" cy="17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24B886-F7C6-D343-BA68-217359FA5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52" y="1061968"/>
            <a:ext cx="1754386" cy="17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203434-9DCC-CB4B-AA29-39E4C875F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373" y="1061968"/>
            <a:ext cx="1767567" cy="1728000"/>
          </a:xfrm>
          <a:prstGeom prst="rect">
            <a:avLst/>
          </a:prstGeom>
        </p:spPr>
      </p:pic>
      <p:sp>
        <p:nvSpPr>
          <p:cNvPr id="27" name="Title 10">
            <a:extLst>
              <a:ext uri="{FF2B5EF4-FFF2-40B4-BE49-F238E27FC236}">
                <a16:creationId xmlns:a16="http://schemas.microsoft.com/office/drawing/2014/main" id="{550FC36B-58A8-A547-A699-132722930956}"/>
              </a:ext>
            </a:extLst>
          </p:cNvPr>
          <p:cNvSpPr txBox="1">
            <a:spLocks/>
          </p:cNvSpPr>
          <p:nvPr/>
        </p:nvSpPr>
        <p:spPr>
          <a:xfrm>
            <a:off x="468000" y="316523"/>
            <a:ext cx="4898825" cy="77372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b="0" i="0" kern="1200">
                <a:solidFill>
                  <a:srgbClr val="5F2167"/>
                </a:solidFill>
                <a:latin typeface="Rockwell Nova Light" charset="0"/>
                <a:ea typeface="Rockwell Nova Light" charset="0"/>
                <a:cs typeface="Rockwell Nova Light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1E1348"/>
                </a:solidFill>
                <a:effectLst/>
                <a:uLnTx/>
                <a:uFillTx/>
                <a:latin typeface="Rockwell Nova Light" charset="0"/>
              </a:rPr>
              <a:t>Industrial Strategy Challenge Fund: 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1E1348"/>
                </a:solidFill>
                <a:effectLst/>
                <a:uLnTx/>
                <a:uFillTx/>
                <a:latin typeface="Rockwell Nova Light" charset="0"/>
              </a:rPr>
              <a:t>Grand Challenges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E0A78400-AC42-E542-AF50-CADEC84C0F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42"/>
          <a:stretch/>
        </p:blipFill>
        <p:spPr bwMode="auto">
          <a:xfrm>
            <a:off x="-180528" y="4235251"/>
            <a:ext cx="2778125" cy="145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280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82795EF-AFEA-3147-A716-95498F8FE6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68000" y="1825355"/>
            <a:ext cx="2736000" cy="3318144"/>
          </a:xfrm>
        </p:spPr>
        <p:txBody>
          <a:bodyPr lIns="0" tIns="18000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3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691" y="1825355"/>
            <a:ext cx="3887976" cy="520274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Grand Challenge: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rgbClr val="427FDB"/>
                </a:solidFill>
              </a:rPr>
              <a:t>AI and the data-driven economy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24726-E04C-C64A-8C7E-18BBA3ED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75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00B1C-C1E4-8748-BE64-222004E90874}" type="slidenum">
              <a:rPr lang="en-US" smtClean="0"/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EFDDFF-32C0-B543-8356-687953FE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" y="374831"/>
            <a:ext cx="792788" cy="7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12334"/>
      </p:ext>
    </p:extLst>
  </p:cSld>
  <p:clrMapOvr>
    <a:masterClrMapping/>
  </p:clrMapOvr>
</p:sld>
</file>

<file path=ppt/theme/theme1.xml><?xml version="1.0" encoding="utf-8"?>
<a:theme xmlns:a="http://schemas.openxmlformats.org/drawingml/2006/main" name="4_Chapter Section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E4F19DE5-AD8D-F74B-858F-CF48599C1385}"/>
    </a:ext>
  </a:extLst>
</a:theme>
</file>

<file path=ppt/theme/theme10.xml><?xml version="1.0" encoding="utf-8"?>
<a:theme xmlns:a="http://schemas.openxmlformats.org/drawingml/2006/main" name="9_Content slides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32746010-500E-6946-9060-58643C2162EE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Content slides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32746010-500E-6946-9060-58643C2162EE}"/>
    </a:ext>
  </a:extLst>
</a:theme>
</file>

<file path=ppt/theme/theme3.xml><?xml version="1.0" encoding="utf-8"?>
<a:theme xmlns:a="http://schemas.openxmlformats.org/drawingml/2006/main" name="4_Content slides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32746010-500E-6946-9060-58643C2162EE}"/>
    </a:ext>
  </a:extLst>
</a:theme>
</file>

<file path=ppt/theme/theme4.xml><?xml version="1.0" encoding="utf-8"?>
<a:theme xmlns:a="http://schemas.openxmlformats.org/drawingml/2006/main" name="5_Content slides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32746010-500E-6946-9060-58643C2162EE}"/>
    </a:ext>
  </a:extLst>
</a:theme>
</file>

<file path=ppt/theme/theme5.xml><?xml version="1.0" encoding="utf-8"?>
<a:theme xmlns:a="http://schemas.openxmlformats.org/drawingml/2006/main" name="2_Image Cover Slide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EAB73A29-1442-AF4A-8E85-0B28C668368A}"/>
    </a:ext>
  </a:extLst>
</a:theme>
</file>

<file path=ppt/theme/theme6.xml><?xml version="1.0" encoding="utf-8"?>
<a:theme xmlns:a="http://schemas.openxmlformats.org/drawingml/2006/main" name="8_Signoff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827290F8-6674-294E-83A6-FD392DF115DA}"/>
    </a:ext>
  </a:extLst>
</a:theme>
</file>

<file path=ppt/theme/theme7.xml><?xml version="1.0" encoding="utf-8"?>
<a:theme xmlns:a="http://schemas.openxmlformats.org/drawingml/2006/main" name="6_Content slides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32746010-500E-6946-9060-58643C2162EE}"/>
    </a:ext>
  </a:extLst>
</a:theme>
</file>

<file path=ppt/theme/theme8.xml><?xml version="1.0" encoding="utf-8"?>
<a:theme xmlns:a="http://schemas.openxmlformats.org/drawingml/2006/main" name="7_Content slides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32746010-500E-6946-9060-58643C2162EE}"/>
    </a:ext>
  </a:extLst>
</a:theme>
</file>

<file path=ppt/theme/theme9.xml><?xml version="1.0" encoding="utf-8"?>
<a:theme xmlns:a="http://schemas.openxmlformats.org/drawingml/2006/main" name="8_Content slides">
  <a:themeElements>
    <a:clrScheme name="InnovateUK">
      <a:dk1>
        <a:srgbClr val="000000"/>
      </a:dk1>
      <a:lt1>
        <a:srgbClr val="FEFFFF"/>
      </a:lt1>
      <a:dk2>
        <a:srgbClr val="5F2167"/>
      </a:dk2>
      <a:lt2>
        <a:srgbClr val="A6A9B4"/>
      </a:lt2>
      <a:accent1>
        <a:srgbClr val="004268"/>
      </a:accent1>
      <a:accent2>
        <a:srgbClr val="00734F"/>
      </a:accent2>
      <a:accent3>
        <a:srgbClr val="4C6172"/>
      </a:accent3>
      <a:accent4>
        <a:srgbClr val="AF1C42"/>
      </a:accent4>
      <a:accent5>
        <a:srgbClr val="E76766"/>
      </a:accent5>
      <a:accent6>
        <a:srgbClr val="5CB0E0"/>
      </a:accent6>
      <a:hlink>
        <a:srgbClr val="30A080"/>
      </a:hlink>
      <a:folHlink>
        <a:srgbClr val="CA6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.3215.181_Brandassets_IUK_Corporate slide deck_template_widescreen" id="{EF58F99F-8E0B-2B48-B070-5FA4B450A7FC}" vid="{32746010-500E-6946-9060-58643C2162E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58001B2BA7C478A00CA2E81586647" ma:contentTypeVersion="10" ma:contentTypeDescription="Create a new document." ma:contentTypeScope="" ma:versionID="fb46a264ef0dae3cbde7603f5da4cc8e">
  <xsd:schema xmlns:xsd="http://www.w3.org/2001/XMLSchema" xmlns:xs="http://www.w3.org/2001/XMLSchema" xmlns:p="http://schemas.microsoft.com/office/2006/metadata/properties" xmlns:ns2="3d67a6c7-a112-4d51-b0ef-ea8324d99d88" xmlns:ns3="fb7aecc8-4ff1-4924-adea-8011e55ff548" xmlns:ns4="64f532e8-438b-4e1d-be73-69d6202ee7b3" targetNamespace="http://schemas.microsoft.com/office/2006/metadata/properties" ma:root="true" ma:fieldsID="cee354762477ca9356c8a451c677db54" ns2:_="" ns3:_="" ns4:_="">
    <xsd:import namespace="3d67a6c7-a112-4d51-b0ef-ea8324d99d88"/>
    <xsd:import namespace="fb7aecc8-4ff1-4924-adea-8011e55ff548"/>
    <xsd:import namespace="64f532e8-438b-4e1d-be73-69d6202ee7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2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7a6c7-a112-4d51-b0ef-ea8324d99d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aecc8-4ff1-4924-adea-8011e55ff548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f532e8-438b-4e1d-be73-69d6202ee7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013BF7-9056-425B-BE8B-4D9FD0177B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A5105F-650A-484D-AEB0-5CC7F98FA7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67a6c7-a112-4d51-b0ef-ea8324d99d88"/>
    <ds:schemaRef ds:uri="fb7aecc8-4ff1-4924-adea-8011e55ff548"/>
    <ds:schemaRef ds:uri="64f532e8-438b-4e1d-be73-69d6202ee7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19633</TotalTime>
  <Words>1725</Words>
  <Application>Microsoft Office PowerPoint</Application>
  <PresentationFormat>On-screen Show (16:9)</PresentationFormat>
  <Paragraphs>326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.AppleSystemUIFont</vt:lpstr>
      <vt:lpstr>Arial</vt:lpstr>
      <vt:lpstr>Calibri</vt:lpstr>
      <vt:lpstr>Calibri Light</vt:lpstr>
      <vt:lpstr>Rockwell Nova</vt:lpstr>
      <vt:lpstr>Rockwell Nova Light</vt:lpstr>
      <vt:lpstr>System Font Regular</vt:lpstr>
      <vt:lpstr>Times</vt:lpstr>
      <vt:lpstr>Times New Roman</vt:lpstr>
      <vt:lpstr>4_Chapter Section</vt:lpstr>
      <vt:lpstr>3_Content slides</vt:lpstr>
      <vt:lpstr>4_Content slides</vt:lpstr>
      <vt:lpstr>5_Content slides</vt:lpstr>
      <vt:lpstr>2_Image Cover Slide</vt:lpstr>
      <vt:lpstr>8_Signoff</vt:lpstr>
      <vt:lpstr>6_Content slides</vt:lpstr>
      <vt:lpstr>7_Content slides</vt:lpstr>
      <vt:lpstr>8_Content slides</vt:lpstr>
      <vt:lpstr>9_Content slides</vt:lpstr>
      <vt:lpstr>What the Industrial Strategy means to the academic community</vt:lpstr>
      <vt:lpstr>PowerPoint Presentation</vt:lpstr>
      <vt:lpstr>PowerPoint Presentation</vt:lpstr>
      <vt:lpstr>PowerPoint Presentation</vt:lpstr>
      <vt:lpstr>Investment of</vt:lpstr>
      <vt:lpstr>Global investment in R&amp;D comparisons</vt:lpstr>
      <vt:lpstr>5 foundations of The Industrial Strategy</vt:lpstr>
      <vt:lpstr>PowerPoint Presentation</vt:lpstr>
      <vt:lpstr>Grand Challenge: AI and the data-driven economy</vt:lpstr>
      <vt:lpstr>Grand Challenge: Ageing society</vt:lpstr>
      <vt:lpstr>Grand Challenge: Clean growth</vt:lpstr>
      <vt:lpstr>Grand Challenge: Future of mobility</vt:lpstr>
      <vt:lpstr>PowerPoint Presentation</vt:lpstr>
      <vt:lpstr>The Research and Innovation Landscape Academic motivations for engaging in collaboration with business (Dowling Review, 2015) </vt:lpstr>
      <vt:lpstr>UK universities are relatively successful at commercialisation</vt:lpstr>
      <vt:lpstr>UK universities are increasingly good at working with businesses</vt:lpstr>
      <vt:lpstr>UK universities are increasingly good at working with businesses</vt:lpstr>
      <vt:lpstr>How UKRI supports commercialisation</vt:lpstr>
      <vt:lpstr>Knowledge Exchange Framework</vt:lpstr>
      <vt:lpstr>PowerPoint Presentation</vt:lpstr>
      <vt:lpstr>PowerPoint Presentation</vt:lpstr>
      <vt:lpstr>Knowledge Transfer Partnerships (KTP)</vt:lpstr>
      <vt:lpstr>PowerPoint Presentation</vt:lpstr>
      <vt:lpstr>Innovation loans</vt:lpstr>
      <vt:lpstr>PowerPoint Presentation</vt:lpstr>
      <vt:lpstr>Diversity and inclusion</vt:lpstr>
      <vt:lpstr>Women in Innovation</vt:lpstr>
      <vt:lpstr>PowerPoint Presentation</vt:lpstr>
      <vt:lpstr>Ideas Mean Business</vt:lpstr>
      <vt:lpstr>PowerPoint Presentation</vt:lpstr>
      <vt:lpstr>KTP leads to £500,000 investment</vt:lpstr>
      <vt:lpstr>PowerPoint Presentation</vt:lpstr>
      <vt:lpstr>PowerPoint Presentation</vt:lpstr>
      <vt:lpstr>Maximising the commercial impact of the UK’s world class research base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 Kumar</dc:creator>
  <cp:lastModifiedBy>Rachel Gaw</cp:lastModifiedBy>
  <cp:revision>568</cp:revision>
  <cp:lastPrinted>2019-02-25T08:53:50Z</cp:lastPrinted>
  <dcterms:created xsi:type="dcterms:W3CDTF">2016-06-14T11:20:25Z</dcterms:created>
  <dcterms:modified xsi:type="dcterms:W3CDTF">2019-02-28T15:12:52Z</dcterms:modified>
</cp:coreProperties>
</file>